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notesMasterIdLst>
    <p:notesMasterId r:id="rId11"/>
  </p:notesMasterIdLst>
  <p:sldIdLst>
    <p:sldId id="295" r:id="rId2"/>
    <p:sldId id="279" r:id="rId3"/>
    <p:sldId id="296" r:id="rId4"/>
    <p:sldId id="297" r:id="rId5"/>
    <p:sldId id="298" r:id="rId6"/>
    <p:sldId id="299" r:id="rId7"/>
    <p:sldId id="303" r:id="rId8"/>
    <p:sldId id="301" r:id="rId9"/>
    <p:sldId id="302" r:id="rId10"/>
  </p:sldIdLst>
  <p:sldSz cx="9144000" cy="6858000" type="screen4x3"/>
  <p:notesSz cx="6834188" cy="9979025"/>
  <p:embeddedFontLst>
    <p:embeddedFont>
      <p:font typeface="-윤고딕360" panose="020B0600000101010101" charset="-127"/>
      <p:regular r:id="rId12"/>
    </p:embeddedFont>
    <p:embeddedFont>
      <p:font typeface="맑은 고딕" panose="020B0503020000020004" pitchFamily="50" charset="-127"/>
      <p:regular r:id="rId13"/>
      <p:bold r:id="rId1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>
          <p15:clr>
            <a:srgbClr val="A4A3A4"/>
          </p15:clr>
        </p15:guide>
        <p15:guide id="2" orient="horz" pos="3067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3FAFA4"/>
    <a:srgbClr val="2E76B8"/>
    <a:srgbClr val="328E8A"/>
    <a:srgbClr val="419541"/>
    <a:srgbClr val="6DD9FF"/>
    <a:srgbClr val="09BFFF"/>
    <a:srgbClr val="6D448C"/>
    <a:srgbClr val="3F94AF"/>
    <a:srgbClr val="293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94136" autoAdjust="0"/>
  </p:normalViewPr>
  <p:slideViewPr>
    <p:cSldViewPr showGuides="1">
      <p:cViewPr varScale="1">
        <p:scale>
          <a:sx n="64" d="100"/>
          <a:sy n="64" d="100"/>
        </p:scale>
        <p:origin x="852" y="72"/>
      </p:cViewPr>
      <p:guideLst>
        <p:guide orient="horz" pos="2069"/>
        <p:guide orient="horz" pos="306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E2AEF-5D29-4368-8BF9-407406F46213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8F9BD-FAE7-4B5E-BB27-E7A938B836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547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2607376" y="525074"/>
            <a:ext cx="5857693" cy="20005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4000" b="1" kern="0" dirty="0" smtClean="0">
                <a:solidFill>
                  <a:schemeClr val="bg1"/>
                </a:solidFill>
              </a:rPr>
              <a:t>2017</a:t>
            </a:r>
            <a:r>
              <a:rPr lang="ko-KR" altLang="en-US" sz="4000" b="1" kern="0" dirty="0" smtClean="0">
                <a:solidFill>
                  <a:schemeClr val="bg1"/>
                </a:solidFill>
              </a:rPr>
              <a:t>학년도 가을 </a:t>
            </a:r>
            <a:endParaRPr lang="en-US" altLang="ko-KR" sz="4000" b="1" kern="0" dirty="0" smtClean="0">
              <a:solidFill>
                <a:schemeClr val="bg1"/>
              </a:solidFill>
            </a:endParaRPr>
          </a:p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4000" b="1" kern="0" dirty="0" smtClean="0">
                <a:solidFill>
                  <a:schemeClr val="bg1"/>
                </a:solidFill>
              </a:rPr>
              <a:t>학부 졸업논문 작성 양식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96" y="2564904"/>
            <a:ext cx="2351708" cy="288032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6324516" cy="817992"/>
            <a:chOff x="262265" y="87575"/>
            <a:chExt cx="6324516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6263253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err="1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겉표지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793729" y="2777527"/>
            <a:ext cx="41883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 </a:t>
            </a:r>
            <a:r>
              <a:rPr lang="ko-KR" altLang="en-US" sz="2200" b="1" dirty="0" err="1" smtClean="0">
                <a:effectLst/>
              </a:rPr>
              <a:t>겉표지는</a:t>
            </a:r>
            <a:r>
              <a:rPr lang="ko-KR" altLang="en-US" sz="2200" b="1" dirty="0" smtClean="0">
                <a:effectLst/>
              </a:rPr>
              <a:t> 공지사항에 첨부되어있는 </a:t>
            </a:r>
            <a:r>
              <a:rPr lang="en-US" altLang="ko-KR" sz="2200" b="1" u="sng" dirty="0" smtClean="0">
                <a:effectLst/>
              </a:rPr>
              <a:t>‘</a:t>
            </a:r>
            <a:r>
              <a:rPr lang="ko-KR" altLang="en-US" sz="2200" b="1" u="sng" dirty="0" smtClean="0">
                <a:effectLst/>
              </a:rPr>
              <a:t>졸업논문</a:t>
            </a:r>
            <a:r>
              <a:rPr lang="en-US" altLang="ko-KR" sz="2200" b="1" u="sng" dirty="0"/>
              <a:t> </a:t>
            </a:r>
            <a:r>
              <a:rPr lang="ko-KR" altLang="en-US" sz="2200" b="1" u="sng" dirty="0" err="1" smtClean="0">
                <a:effectLst/>
              </a:rPr>
              <a:t>겉표지</a:t>
            </a:r>
            <a:r>
              <a:rPr lang="en-US" altLang="ko-KR" sz="2200" b="1" u="sng" dirty="0" smtClean="0">
                <a:effectLst/>
              </a:rPr>
              <a:t>_</a:t>
            </a:r>
            <a:r>
              <a:rPr lang="ko-KR" altLang="en-US" sz="2200" b="1" u="sng" dirty="0" smtClean="0">
                <a:effectLst/>
              </a:rPr>
              <a:t>학부</a:t>
            </a:r>
            <a:r>
              <a:rPr lang="en-US" altLang="ko-KR" sz="2200" b="1" u="sng" dirty="0" smtClean="0">
                <a:effectLst/>
              </a:rPr>
              <a:t>_.</a:t>
            </a:r>
            <a:r>
              <a:rPr lang="en-US" altLang="ko-KR" sz="2200" b="1" u="sng" dirty="0" err="1" smtClean="0">
                <a:effectLst/>
              </a:rPr>
              <a:t>hwp</a:t>
            </a:r>
            <a:r>
              <a:rPr lang="en-US" altLang="ko-KR" sz="2200" b="1" u="sng" dirty="0" smtClean="0">
                <a:effectLst/>
              </a:rPr>
              <a:t>’</a:t>
            </a:r>
            <a:r>
              <a:rPr lang="en-US" altLang="ko-KR" sz="2200" b="1" dirty="0" smtClean="0">
                <a:effectLst/>
              </a:rPr>
              <a:t> </a:t>
            </a:r>
            <a:r>
              <a:rPr lang="ko-KR" altLang="en-US" sz="2200" b="1" dirty="0" smtClean="0">
                <a:effectLst/>
              </a:rPr>
              <a:t>를 다운로드 하여 작성합니다</a:t>
            </a:r>
            <a:r>
              <a:rPr lang="en-US" altLang="ko-KR" sz="2200" b="1" dirty="0" smtClean="0">
                <a:effectLst/>
              </a:rPr>
              <a:t>.</a:t>
            </a:r>
            <a:r>
              <a:rPr lang="ko-KR" altLang="en-US" sz="2200" b="1" dirty="0" smtClean="0">
                <a:effectLst/>
              </a:rPr>
              <a:t> </a:t>
            </a:r>
            <a:endParaRPr lang="ko-KR" altLang="en-US" sz="2200" b="1" dirty="0">
              <a:effectLst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2" y="1230697"/>
            <a:ext cx="3694299" cy="5217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862851" cy="817992"/>
            <a:chOff x="262265" y="87575"/>
            <a:chExt cx="586285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80158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18058" y="3773785"/>
            <a:ext cx="314724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본문 글자는 </a:t>
            </a:r>
            <a:r>
              <a:rPr lang="ko-KR" altLang="en-US" sz="2200" b="1" dirty="0" smtClean="0"/>
              <a:t>신명조</a:t>
            </a:r>
            <a:endParaRPr lang="en-US" altLang="ko-KR" sz="2200" b="1" dirty="0"/>
          </a:p>
          <a:p>
            <a:pPr algn="ctr"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크기는 </a:t>
            </a:r>
            <a:r>
              <a:rPr lang="en-US" altLang="ko-KR" sz="2200" b="1" dirty="0" smtClean="0">
                <a:effectLst/>
              </a:rPr>
              <a:t>11</a:t>
            </a:r>
            <a:r>
              <a:rPr lang="ko-KR" altLang="en-US" sz="2200" b="1" dirty="0" smtClean="0">
                <a:effectLst/>
              </a:rPr>
              <a:t>포인트</a:t>
            </a:r>
            <a:endParaRPr lang="en-US" altLang="ko-KR" sz="2200" b="1" dirty="0" smtClean="0">
              <a:effectLst/>
            </a:endParaRPr>
          </a:p>
          <a:p>
            <a:pPr algn="ctr">
              <a:lnSpc>
                <a:spcPct val="150000"/>
              </a:lnSpc>
            </a:pPr>
            <a:r>
              <a:rPr lang="en-US" altLang="ko-KR" sz="2200" b="1" dirty="0" smtClean="0"/>
              <a:t>(</a:t>
            </a:r>
            <a:r>
              <a:rPr lang="ko-KR" altLang="en-US" sz="2200" b="1" dirty="0" smtClean="0"/>
              <a:t>목차는 강조 가능</a:t>
            </a:r>
            <a:r>
              <a:rPr lang="en-US" altLang="ko-KR" sz="2200" b="1" dirty="0" smtClean="0"/>
              <a:t>)</a:t>
            </a:r>
            <a:endParaRPr lang="ko-KR" altLang="en-US" sz="2200" b="1" dirty="0">
              <a:effectLst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556792"/>
            <a:ext cx="7934325" cy="10858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55576" y="2060848"/>
            <a:ext cx="18722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660232" y="2060848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7020272" y="2348880"/>
            <a:ext cx="288032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1547664" y="2348880"/>
            <a:ext cx="288032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90666" y="3760043"/>
            <a:ext cx="314724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줄 간격은 </a:t>
            </a:r>
            <a:r>
              <a:rPr lang="en-US" altLang="ko-KR" sz="2200" b="1" dirty="0" smtClean="0">
                <a:effectLst/>
              </a:rPr>
              <a:t>180</a:t>
            </a:r>
            <a:endParaRPr lang="ko-KR" altLang="en-US" sz="2200" b="1" dirty="0"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295" y="5491350"/>
            <a:ext cx="8135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b="1" dirty="0" smtClean="0"/>
              <a:t>본문의 </a:t>
            </a:r>
            <a:r>
              <a:rPr lang="ko-KR" altLang="en-US" sz="2800" b="1" dirty="0" smtClean="0"/>
              <a:t>내용은 </a:t>
            </a:r>
            <a:r>
              <a:rPr lang="ko-KR" altLang="en-US" sz="2800" b="1" u="sng" dirty="0" smtClean="0"/>
              <a:t>표지와 참고문헌을 제외</a:t>
            </a:r>
            <a:r>
              <a:rPr lang="ko-KR" altLang="en-US" sz="2800" b="1" dirty="0" smtClean="0"/>
              <a:t>하고</a:t>
            </a:r>
            <a:endParaRPr lang="en-US" altLang="ko-KR" sz="2800" b="1" dirty="0" smtClean="0"/>
          </a:p>
          <a:p>
            <a:r>
              <a:rPr lang="en-US" altLang="ko-KR" sz="2800" b="1" dirty="0"/>
              <a:t> </a:t>
            </a:r>
            <a:r>
              <a:rPr lang="en-US" altLang="ko-KR" sz="2800" b="1" dirty="0" smtClean="0"/>
              <a:t>                                    </a:t>
            </a:r>
            <a:r>
              <a:rPr lang="ko-KR" altLang="en-US" sz="2800" b="1" dirty="0" smtClean="0"/>
              <a:t> </a:t>
            </a:r>
            <a:r>
              <a:rPr lang="en-US" altLang="ko-KR" sz="2800" b="1" u="sng" dirty="0" smtClean="0">
                <a:solidFill>
                  <a:srgbClr val="FF0000"/>
                </a:solidFill>
              </a:rPr>
              <a:t>30</a:t>
            </a:r>
            <a:r>
              <a:rPr lang="ko-KR" altLang="en-US" sz="2800" b="1" u="sng" dirty="0" smtClean="0">
                <a:solidFill>
                  <a:srgbClr val="FF0000"/>
                </a:solidFill>
              </a:rPr>
              <a:t>페이지 이상</a:t>
            </a:r>
            <a:endParaRPr lang="ko-KR" altLang="en-US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979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6024755" cy="817992"/>
            <a:chOff x="262265" y="87575"/>
            <a:chExt cx="6024755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963492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0" y="1340768"/>
            <a:ext cx="4941540" cy="497538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5436096" y="2996952"/>
            <a:ext cx="352839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 상단 메뉴 </a:t>
            </a:r>
            <a:r>
              <a:rPr lang="en-US" altLang="ko-KR" sz="2200" b="1" dirty="0" smtClean="0">
                <a:effectLst/>
              </a:rPr>
              <a:t>‘</a:t>
            </a:r>
            <a:r>
              <a:rPr lang="ko-KR" altLang="en-US" sz="2200" b="1" dirty="0" smtClean="0">
                <a:effectLst/>
              </a:rPr>
              <a:t>모양</a:t>
            </a:r>
            <a:r>
              <a:rPr lang="en-US" altLang="ko-KR" sz="2200" b="1" dirty="0" smtClean="0">
                <a:effectLst/>
              </a:rPr>
              <a:t>&gt;</a:t>
            </a:r>
            <a:r>
              <a:rPr lang="ko-KR" altLang="en-US" sz="2200" b="1" dirty="0" smtClean="0">
                <a:effectLst/>
              </a:rPr>
              <a:t>편집용지</a:t>
            </a:r>
            <a:r>
              <a:rPr lang="en-US" altLang="ko-KR" sz="2200" b="1" dirty="0" smtClean="0">
                <a:effectLst/>
              </a:rPr>
              <a:t>(F7)’</a:t>
            </a:r>
            <a:r>
              <a:rPr lang="ko-KR" altLang="en-US" sz="2200" b="1" dirty="0" smtClean="0">
                <a:effectLst/>
              </a:rPr>
              <a:t>에서 여백을</a:t>
            </a:r>
            <a:endParaRPr lang="en-US" altLang="ko-KR" sz="2200" b="1" dirty="0" smtClean="0">
              <a:effectLst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200" b="1" u="sng" dirty="0" smtClean="0"/>
              <a:t>왼쪽</a:t>
            </a:r>
            <a:r>
              <a:rPr lang="en-US" altLang="ko-KR" sz="2200" b="1" u="sng" dirty="0" smtClean="0"/>
              <a:t>,</a:t>
            </a:r>
            <a:r>
              <a:rPr lang="ko-KR" altLang="en-US" sz="2200" b="1" u="sng" dirty="0" smtClean="0"/>
              <a:t>오른쪽 </a:t>
            </a:r>
            <a:r>
              <a:rPr lang="en-US" altLang="ko-KR" sz="2200" b="1" u="sng" dirty="0" smtClean="0"/>
              <a:t>: 20.0mm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200" b="1" u="sng" dirty="0" smtClean="0">
                <a:effectLst/>
              </a:rPr>
              <a:t>위쪽</a:t>
            </a:r>
            <a:r>
              <a:rPr lang="en-US" altLang="ko-KR" sz="2200" b="1" u="sng" dirty="0" smtClean="0">
                <a:effectLst/>
              </a:rPr>
              <a:t>,</a:t>
            </a:r>
            <a:r>
              <a:rPr lang="ko-KR" altLang="en-US" sz="2200" b="1" u="sng" dirty="0" smtClean="0">
                <a:effectLst/>
              </a:rPr>
              <a:t>머리말</a:t>
            </a:r>
            <a:r>
              <a:rPr lang="en-US" altLang="ko-KR" sz="2200" b="1" u="sng" dirty="0" smtClean="0">
                <a:effectLst/>
              </a:rPr>
              <a:t>,</a:t>
            </a:r>
            <a:r>
              <a:rPr lang="ko-KR" altLang="en-US" sz="2200" b="1" u="sng" dirty="0" smtClean="0">
                <a:effectLst/>
              </a:rPr>
              <a:t>아래쪽 </a:t>
            </a:r>
            <a:r>
              <a:rPr lang="en-US" altLang="ko-KR" sz="2200" b="1" u="sng" dirty="0" smtClean="0">
                <a:effectLst/>
              </a:rPr>
              <a:t>: 12.7mm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200" b="1" u="sng" dirty="0" smtClean="0"/>
              <a:t>꼬리말 </a:t>
            </a:r>
            <a:r>
              <a:rPr lang="en-US" altLang="ko-KR" sz="2200" b="1" u="sng" dirty="0" smtClean="0"/>
              <a:t>: 9.0mm</a:t>
            </a:r>
          </a:p>
          <a:p>
            <a:pPr>
              <a:lnSpc>
                <a:spcPct val="150000"/>
              </a:lnSpc>
            </a:pPr>
            <a:r>
              <a:rPr lang="ko-KR" altLang="en-US" sz="2200" b="1" dirty="0" err="1" smtClean="0">
                <a:effectLst/>
              </a:rPr>
              <a:t>으로</a:t>
            </a:r>
            <a:r>
              <a:rPr lang="ko-KR" altLang="en-US" sz="2200" b="1" dirty="0" smtClean="0">
                <a:effectLst/>
              </a:rPr>
              <a:t> 설정합니다</a:t>
            </a:r>
            <a:r>
              <a:rPr lang="en-US" altLang="ko-KR" sz="2200" b="1" dirty="0" smtClean="0">
                <a:effectLst/>
              </a:rPr>
              <a:t>.</a:t>
            </a:r>
            <a:endParaRPr lang="ko-KR" altLang="en-US" sz="2200" b="1" dirty="0">
              <a:effectLst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87" y="1063191"/>
            <a:ext cx="1844810" cy="1974726"/>
          </a:xfrm>
          <a:prstGeom prst="rect">
            <a:avLst/>
          </a:prstGeom>
        </p:spPr>
      </p:pic>
      <p:sp>
        <p:nvSpPr>
          <p:cNvPr id="7" name="아래쪽 화살표 6"/>
          <p:cNvSpPr/>
          <p:nvPr/>
        </p:nvSpPr>
        <p:spPr>
          <a:xfrm rot="3875607">
            <a:off x="5513315" y="2249808"/>
            <a:ext cx="305610" cy="1082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39552" y="3356992"/>
            <a:ext cx="3744416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277887" y="2636912"/>
            <a:ext cx="184481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277887" y="1063191"/>
            <a:ext cx="526361" cy="2055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 rot="20775601">
            <a:off x="6660232" y="1358489"/>
            <a:ext cx="288032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893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862851" cy="817992"/>
            <a:chOff x="262265" y="87575"/>
            <a:chExt cx="586285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80158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목차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5076056" y="2327272"/>
            <a:ext cx="35283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 목차의 세분은 </a:t>
            </a:r>
            <a:r>
              <a:rPr lang="ko-KR" altLang="en-US" sz="2200" b="1" u="sng" dirty="0" smtClean="0">
                <a:solidFill>
                  <a:srgbClr val="FF0000"/>
                </a:solidFill>
                <a:effectLst/>
              </a:rPr>
              <a:t>장</a:t>
            </a:r>
            <a:r>
              <a:rPr lang="en-US" altLang="ko-KR" sz="2200" b="1" u="sng" dirty="0" smtClean="0">
                <a:solidFill>
                  <a:srgbClr val="FF0000"/>
                </a:solidFill>
                <a:effectLst/>
              </a:rPr>
              <a:t>,</a:t>
            </a:r>
            <a:r>
              <a:rPr lang="ko-KR" altLang="en-US" sz="2200" b="1" u="sng" dirty="0" smtClean="0">
                <a:solidFill>
                  <a:srgbClr val="FF0000"/>
                </a:solidFill>
                <a:effectLst/>
              </a:rPr>
              <a:t>절</a:t>
            </a:r>
            <a:r>
              <a:rPr lang="en-US" altLang="ko-KR" sz="2200" b="1" u="sng" dirty="0" smtClean="0">
                <a:solidFill>
                  <a:srgbClr val="FF0000"/>
                </a:solidFill>
                <a:effectLst/>
              </a:rPr>
              <a:t>,</a:t>
            </a:r>
            <a:r>
              <a:rPr lang="ko-KR" altLang="en-US" sz="2200" b="1" u="sng" dirty="0" smtClean="0">
                <a:solidFill>
                  <a:srgbClr val="FF0000"/>
                </a:solidFill>
                <a:effectLst/>
              </a:rPr>
              <a:t>항</a:t>
            </a:r>
            <a:r>
              <a:rPr lang="ko-KR" altLang="en-US" sz="2200" b="1" dirty="0" smtClean="0">
                <a:effectLst/>
              </a:rPr>
              <a:t> 등으로 합니다</a:t>
            </a:r>
            <a:r>
              <a:rPr lang="en-US" altLang="ko-KR" sz="2200" b="1" dirty="0" smtClean="0">
                <a:effectLst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200" b="1" dirty="0"/>
              <a:t> </a:t>
            </a:r>
            <a:r>
              <a:rPr lang="ko-KR" altLang="en-US" sz="2200" b="1" dirty="0" smtClean="0"/>
              <a:t>기호는 </a:t>
            </a:r>
            <a:r>
              <a:rPr lang="en-US" altLang="ko-KR" sz="2200" b="1" u="sng" dirty="0">
                <a:solidFill>
                  <a:srgbClr val="FF0000"/>
                </a:solidFill>
              </a:rPr>
              <a:t>Ⅰ. 1. </a:t>
            </a:r>
            <a:r>
              <a:rPr lang="ko-KR" altLang="en-US" sz="2200" b="1" u="sng" dirty="0">
                <a:solidFill>
                  <a:srgbClr val="FF0000"/>
                </a:solidFill>
              </a:rPr>
              <a:t>가</a:t>
            </a:r>
            <a:r>
              <a:rPr lang="en-US" altLang="ko-KR" sz="2200" b="1" u="sng" dirty="0">
                <a:solidFill>
                  <a:srgbClr val="FF0000"/>
                </a:solidFill>
              </a:rPr>
              <a:t>. (1). (</a:t>
            </a:r>
            <a:r>
              <a:rPr lang="ko-KR" altLang="en-US" sz="2200" b="1" u="sng" dirty="0">
                <a:solidFill>
                  <a:srgbClr val="FF0000"/>
                </a:solidFill>
              </a:rPr>
              <a:t>가</a:t>
            </a:r>
            <a:r>
              <a:rPr lang="en-US" altLang="ko-KR" sz="2200" b="1" u="sng" dirty="0">
                <a:solidFill>
                  <a:srgbClr val="FF0000"/>
                </a:solidFill>
              </a:rPr>
              <a:t>). 1). </a:t>
            </a:r>
            <a:r>
              <a:rPr lang="ko-KR" altLang="en-US" sz="2200" b="1" u="sng" dirty="0">
                <a:solidFill>
                  <a:srgbClr val="FF0000"/>
                </a:solidFill>
              </a:rPr>
              <a:t>가</a:t>
            </a:r>
            <a:r>
              <a:rPr lang="en-US" altLang="ko-KR" sz="2200" b="1" u="sng" dirty="0">
                <a:solidFill>
                  <a:srgbClr val="FF0000"/>
                </a:solidFill>
              </a:rPr>
              <a:t>). </a:t>
            </a:r>
            <a:r>
              <a:rPr lang="ko-KR" altLang="en-US" sz="2200" b="1" u="sng" dirty="0">
                <a:solidFill>
                  <a:srgbClr val="FF0000"/>
                </a:solidFill>
              </a:rPr>
              <a:t>등의 순</a:t>
            </a:r>
            <a:r>
              <a:rPr lang="ko-KR" altLang="en-US" sz="2200" b="1" dirty="0"/>
              <a:t>으로 </a:t>
            </a:r>
            <a:r>
              <a:rPr lang="ko-KR" altLang="en-US" sz="2200" b="1" dirty="0" smtClean="0"/>
              <a:t>합니다</a:t>
            </a:r>
            <a:r>
              <a:rPr lang="en-US" altLang="ko-KR" sz="2200" b="1" dirty="0" smtClean="0"/>
              <a:t>.</a:t>
            </a:r>
            <a:endParaRPr lang="ko-KR" altLang="en-US" sz="2200" b="1" dirty="0"/>
          </a:p>
          <a:p>
            <a:pPr>
              <a:lnSpc>
                <a:spcPct val="150000"/>
              </a:lnSpc>
            </a:pPr>
            <a:endParaRPr lang="ko-KR" altLang="en-US" sz="2200" b="1" dirty="0">
              <a:effectLst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54" y="1051496"/>
            <a:ext cx="3966608" cy="559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7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8" y="1196752"/>
            <a:ext cx="7474820" cy="2282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862851" cy="817992"/>
            <a:chOff x="262265" y="87575"/>
            <a:chExt cx="586285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80158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각주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978839" y="3573016"/>
            <a:ext cx="760095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b="1" dirty="0" smtClean="0">
                <a:effectLst/>
              </a:rPr>
              <a:t>각주는 본문 하단에 </a:t>
            </a:r>
            <a:r>
              <a:rPr lang="en-US" altLang="ko-KR" sz="2200" b="1" dirty="0" smtClean="0">
                <a:effectLst/>
              </a:rPr>
              <a:t>9.5</a:t>
            </a:r>
            <a:r>
              <a:rPr lang="ko-KR" altLang="en-US" sz="2200" b="1" dirty="0" smtClean="0">
                <a:effectLst/>
              </a:rPr>
              <a:t>포인트로 작성하며</a:t>
            </a:r>
            <a:endParaRPr lang="en-US" altLang="ko-KR" sz="2200" b="1" dirty="0" smtClean="0">
              <a:effectLst/>
            </a:endParaRPr>
          </a:p>
          <a:p>
            <a:pPr algn="ctr">
              <a:lnSpc>
                <a:spcPct val="150000"/>
              </a:lnSpc>
            </a:pPr>
            <a:endParaRPr lang="en-US" altLang="ko-KR" sz="1000" b="1" dirty="0" smtClean="0">
              <a:effectLst/>
            </a:endParaRPr>
          </a:p>
          <a:p>
            <a:pPr algn="ctr" fontAlgn="base" latinLnBrk="0"/>
            <a:r>
              <a:rPr lang="ko-KR" altLang="en-US" sz="2000" b="1" dirty="0" smtClean="0"/>
              <a:t>단행본의 경우</a:t>
            </a:r>
            <a:endParaRPr lang="en-US" altLang="ko-KR" sz="2000" b="1" dirty="0" smtClean="0"/>
          </a:p>
          <a:p>
            <a:pPr algn="ctr" fontAlgn="base" latinLnBrk="0"/>
            <a:r>
              <a:rPr lang="ko-KR" altLang="en-US" sz="1400" b="1" dirty="0" err="1" smtClean="0"/>
              <a:t>주번호</a:t>
            </a:r>
            <a:r>
              <a:rPr lang="en-US" altLang="ko-KR" sz="1400" b="1" dirty="0"/>
              <a:t>) </a:t>
            </a:r>
            <a:r>
              <a:rPr lang="ko-KR" altLang="en-US" sz="1400" b="1" dirty="0"/>
              <a:t>저자명</a:t>
            </a:r>
            <a:r>
              <a:rPr lang="en-US" altLang="ko-KR" sz="1400" b="1" dirty="0"/>
              <a:t>, </a:t>
            </a:r>
            <a:r>
              <a:rPr lang="ko-KR" altLang="en-US" sz="1400" b="1" dirty="0" smtClean="0"/>
              <a:t>「책 제목」</a:t>
            </a:r>
            <a:r>
              <a:rPr lang="en-US" altLang="ko-KR" sz="1400" b="1" dirty="0"/>
              <a:t>, </a:t>
            </a:r>
            <a:r>
              <a:rPr lang="ko-KR" altLang="en-US" sz="1400" b="1" dirty="0" smtClean="0"/>
              <a:t>출판사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발행연도</a:t>
            </a:r>
            <a:r>
              <a:rPr lang="en-US" altLang="ko-KR" sz="1400" b="1" dirty="0"/>
              <a:t>, </a:t>
            </a:r>
            <a:r>
              <a:rPr lang="ko-KR" altLang="en-US" sz="1400" b="1" dirty="0" smtClean="0"/>
              <a:t>페이지</a:t>
            </a:r>
            <a:r>
              <a:rPr lang="en-US" altLang="ko-KR" sz="1400" b="1" dirty="0" smtClean="0"/>
              <a:t>.</a:t>
            </a:r>
          </a:p>
          <a:p>
            <a:pPr algn="ctr" fontAlgn="base" latinLnBrk="0"/>
            <a:endParaRPr lang="en-US" altLang="ko-KR" sz="1400" b="1" dirty="0" smtClean="0"/>
          </a:p>
          <a:p>
            <a:pPr algn="ctr" fontAlgn="base" latinLnBrk="0"/>
            <a:r>
              <a:rPr lang="ko-KR" altLang="en-US" sz="2000" b="1" dirty="0" smtClean="0"/>
              <a:t>논문의 경우</a:t>
            </a:r>
            <a:endParaRPr lang="en-US" altLang="ko-KR" sz="2000" b="1" dirty="0" smtClean="0"/>
          </a:p>
          <a:p>
            <a:pPr algn="ctr" fontAlgn="base" latinLnBrk="0"/>
            <a:r>
              <a:rPr lang="ko-KR" altLang="en-US" sz="1400" b="1" dirty="0" err="1" smtClean="0"/>
              <a:t>주번호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저자명</a:t>
            </a:r>
            <a:r>
              <a:rPr lang="en-US" altLang="ko-KR" sz="1400" b="1" dirty="0" smtClean="0"/>
              <a:t>, “</a:t>
            </a:r>
            <a:r>
              <a:rPr lang="ko-KR" altLang="en-US" sz="1400" b="1" dirty="0" smtClean="0"/>
              <a:t>논문 제목</a:t>
            </a:r>
            <a:r>
              <a:rPr lang="en-US" altLang="ko-KR" sz="1400" b="1" dirty="0" smtClean="0"/>
              <a:t>”, </a:t>
            </a:r>
            <a:r>
              <a:rPr lang="ko-KR" altLang="en-US" sz="1400" b="1" dirty="0" smtClean="0"/>
              <a:t>논문호수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출판사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출판연도</a:t>
            </a:r>
            <a:r>
              <a:rPr lang="en-US" altLang="ko-KR" sz="1400" b="1" dirty="0"/>
              <a:t>.</a:t>
            </a:r>
            <a:r>
              <a:rPr lang="en-US" altLang="ko-KR" sz="1400" b="1" dirty="0" smtClean="0"/>
              <a:t> </a:t>
            </a:r>
            <a:r>
              <a:rPr lang="ko-KR" altLang="en-US" sz="1400" b="1" dirty="0" err="1" smtClean="0"/>
              <a:t>출판월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페이지</a:t>
            </a:r>
            <a:r>
              <a:rPr lang="en-US" altLang="ko-KR" sz="1400" b="1" dirty="0" smtClean="0"/>
              <a:t>.</a:t>
            </a:r>
          </a:p>
          <a:p>
            <a:pPr algn="ctr" fontAlgn="base" latinLnBrk="0"/>
            <a:endParaRPr lang="ko-KR" altLang="en-US" sz="1400" b="1" dirty="0"/>
          </a:p>
          <a:p>
            <a:pPr algn="ctr" fontAlgn="base" latinLnBrk="0"/>
            <a:r>
              <a:rPr lang="ko-KR" altLang="en-US" sz="2000" b="1" dirty="0" smtClean="0"/>
              <a:t>석</a:t>
            </a:r>
            <a:r>
              <a:rPr lang="en-US" altLang="ko-KR" sz="2000" b="1" dirty="0"/>
              <a:t>/</a:t>
            </a:r>
            <a:r>
              <a:rPr lang="ko-KR" altLang="en-US" sz="2000" b="1" dirty="0"/>
              <a:t>박사 </a:t>
            </a:r>
            <a:r>
              <a:rPr lang="ko-KR" altLang="en-US" sz="2000" b="1" dirty="0" smtClean="0"/>
              <a:t>학위논문의 경우</a:t>
            </a:r>
            <a:endParaRPr lang="en-US" altLang="ko-KR" sz="2000" b="1" dirty="0" smtClean="0"/>
          </a:p>
          <a:p>
            <a:pPr algn="ctr" fontAlgn="base" latinLnBrk="0"/>
            <a:r>
              <a:rPr lang="ko-KR" altLang="en-US" sz="1400" b="1" dirty="0" err="1" smtClean="0"/>
              <a:t>주번호</a:t>
            </a:r>
            <a:r>
              <a:rPr lang="en-US" altLang="ko-KR" sz="1400" b="1" dirty="0"/>
              <a:t>) </a:t>
            </a:r>
            <a:r>
              <a:rPr lang="ko-KR" altLang="en-US" sz="1400" b="1" dirty="0"/>
              <a:t>저자명</a:t>
            </a:r>
            <a:r>
              <a:rPr lang="en-US" altLang="ko-KR" sz="1400" b="1" dirty="0"/>
              <a:t>, </a:t>
            </a:r>
            <a:r>
              <a:rPr lang="en-US" altLang="ko-KR" sz="1400" b="1" dirty="0" smtClean="0"/>
              <a:t>“</a:t>
            </a:r>
            <a:r>
              <a:rPr lang="ko-KR" altLang="en-US" sz="1400" b="1" dirty="0" smtClean="0"/>
              <a:t>논문 제목</a:t>
            </a:r>
            <a:r>
              <a:rPr lang="en-US" altLang="ko-KR" sz="1400" b="1" dirty="0" smtClean="0"/>
              <a:t>”, </a:t>
            </a:r>
            <a:r>
              <a:rPr lang="ko-KR" altLang="en-US" sz="1400" b="1" dirty="0" smtClean="0"/>
              <a:t>학위 받은 학교명과 </a:t>
            </a:r>
            <a:r>
              <a:rPr lang="ko-KR" altLang="en-US" sz="1400" b="1" dirty="0" err="1" smtClean="0"/>
              <a:t>학위명</a:t>
            </a:r>
            <a:r>
              <a:rPr lang="en-US" altLang="ko-KR" sz="1400" b="1" dirty="0" smtClean="0"/>
              <a:t>, </a:t>
            </a:r>
            <a:r>
              <a:rPr lang="ko-KR" altLang="en-US" sz="1400" b="1" dirty="0"/>
              <a:t>발행연도</a:t>
            </a:r>
            <a:r>
              <a:rPr lang="en-US" altLang="ko-KR" sz="1400" b="1" dirty="0"/>
              <a:t>, </a:t>
            </a:r>
            <a:r>
              <a:rPr lang="ko-KR" altLang="en-US" sz="1400" b="1" dirty="0" smtClean="0"/>
              <a:t>페이지</a:t>
            </a:r>
            <a:r>
              <a:rPr lang="en-US" altLang="ko-KR" sz="1400" b="1" dirty="0" smtClean="0"/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944569" y="1988840"/>
            <a:ext cx="7474820" cy="1368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4352695" y="3212976"/>
            <a:ext cx="33893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4117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796" y="234937"/>
            <a:ext cx="8542684" cy="5324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학부 논문 표준 양식 </a:t>
            </a:r>
            <a:r>
              <a:rPr lang="en-US" altLang="ko-KR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– </a:t>
            </a: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각주</a:t>
            </a:r>
            <a:r>
              <a:rPr lang="en-US" altLang="ko-KR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(</a:t>
            </a:r>
            <a:r>
              <a:rPr lang="ko-KR" altLang="en-US" sz="2200" b="1" dirty="0" smtClean="0"/>
              <a:t>다음에서 </a:t>
            </a:r>
            <a:r>
              <a:rPr lang="ko-KR" altLang="en-US" sz="2200" b="1" dirty="0"/>
              <a:t>같은 글을 인용하는 </a:t>
            </a:r>
            <a:r>
              <a:rPr lang="ko-KR" altLang="en-US" sz="2200" b="1" dirty="0" smtClean="0"/>
              <a:t>경우</a:t>
            </a:r>
            <a:r>
              <a:rPr lang="en-US" altLang="ko-KR" sz="2200" b="1" dirty="0" smtClean="0"/>
              <a:t>)</a:t>
            </a:r>
            <a:endParaRPr lang="ko-KR" altLang="en-US" sz="2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196752"/>
            <a:ext cx="82809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단행본의 경우</a:t>
            </a:r>
            <a:endParaRPr lang="ko-KR" altLang="en-US" dirty="0"/>
          </a:p>
          <a:p>
            <a:endParaRPr lang="en-US" altLang="ko-KR" dirty="0" smtClean="0"/>
          </a:p>
          <a:p>
            <a:r>
              <a:rPr lang="ko-KR" altLang="en-US" dirty="0" err="1" smtClean="0"/>
              <a:t>곽윤직</a:t>
            </a:r>
            <a:r>
              <a:rPr lang="en-US" altLang="ko-KR" dirty="0" smtClean="0"/>
              <a:t>, </a:t>
            </a:r>
            <a:r>
              <a:rPr lang="ko-KR" altLang="en-US" dirty="0" smtClean="0"/>
              <a:t>「민법총칙」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박영사</a:t>
            </a:r>
            <a:r>
              <a:rPr lang="en-US" altLang="ko-KR" dirty="0" smtClean="0"/>
              <a:t>, 2015, 189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곽윤직</a:t>
            </a:r>
            <a:r>
              <a:rPr lang="en-US" altLang="ko-KR" dirty="0" smtClean="0"/>
              <a:t>, </a:t>
            </a:r>
            <a:r>
              <a:rPr lang="ko-KR" altLang="en-US" dirty="0" smtClean="0">
                <a:solidFill>
                  <a:srgbClr val="FF0000"/>
                </a:solidFill>
              </a:rPr>
              <a:t>위의 책</a:t>
            </a:r>
            <a:r>
              <a:rPr lang="en-US" altLang="ko-KR" dirty="0" smtClean="0"/>
              <a:t>, 190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    </a:t>
            </a:r>
            <a:r>
              <a:rPr lang="en-US" altLang="ko-KR" u="sng" dirty="0" smtClean="0">
                <a:solidFill>
                  <a:srgbClr val="FF0000"/>
                </a:solidFill>
              </a:rPr>
              <a:t>(</a:t>
            </a:r>
            <a:r>
              <a:rPr lang="ko-KR" altLang="en-US" u="sng" dirty="0" smtClean="0">
                <a:solidFill>
                  <a:srgbClr val="FF0000"/>
                </a:solidFill>
              </a:rPr>
              <a:t>바로 위에 있는 경우</a:t>
            </a:r>
            <a:r>
              <a:rPr lang="en-US" altLang="ko-KR" u="sng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ko-KR" dirty="0"/>
          </a:p>
          <a:p>
            <a:r>
              <a:rPr lang="ko-KR" altLang="en-US" dirty="0" err="1"/>
              <a:t>곽윤직</a:t>
            </a:r>
            <a:r>
              <a:rPr lang="en-US" altLang="ko-KR" dirty="0"/>
              <a:t>, </a:t>
            </a:r>
            <a:r>
              <a:rPr lang="ko-KR" altLang="en-US" dirty="0" smtClean="0"/>
              <a:t>「민법총칙」</a:t>
            </a:r>
            <a:r>
              <a:rPr lang="en-US" altLang="ko-KR" dirty="0" smtClean="0"/>
              <a:t>, </a:t>
            </a:r>
            <a:r>
              <a:rPr lang="ko-KR" altLang="en-US" dirty="0"/>
              <a:t>박영사</a:t>
            </a:r>
            <a:r>
              <a:rPr lang="en-US" altLang="ko-KR" dirty="0"/>
              <a:t>, 2015, 189</a:t>
            </a:r>
            <a:r>
              <a:rPr lang="ko-KR" altLang="en-US" dirty="0"/>
              <a:t>면</a:t>
            </a:r>
            <a:r>
              <a:rPr lang="en-US" altLang="ko-KR" dirty="0"/>
              <a:t>.</a:t>
            </a:r>
          </a:p>
          <a:p>
            <a:r>
              <a:rPr lang="ko-KR" altLang="en-US" dirty="0" smtClean="0"/>
              <a:t>홍성재</a:t>
            </a:r>
            <a:r>
              <a:rPr lang="en-US" altLang="ko-KR" dirty="0" smtClean="0"/>
              <a:t>, </a:t>
            </a:r>
            <a:r>
              <a:rPr lang="ko-KR" altLang="en-US" dirty="0" smtClean="0"/>
              <a:t>「</a:t>
            </a:r>
            <a:r>
              <a:rPr lang="ko-KR" altLang="en-US" dirty="0" err="1" smtClean="0"/>
              <a:t>물권법</a:t>
            </a:r>
            <a:r>
              <a:rPr lang="ko-KR" altLang="en-US" dirty="0" smtClean="0"/>
              <a:t>」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대영문화사</a:t>
            </a:r>
            <a:r>
              <a:rPr lang="en-US" altLang="ko-KR" dirty="0" smtClean="0"/>
              <a:t>, 2016, 100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곽윤직</a:t>
            </a:r>
            <a:r>
              <a:rPr lang="en-US" altLang="ko-KR" dirty="0" smtClean="0"/>
              <a:t>, </a:t>
            </a:r>
            <a:r>
              <a:rPr lang="ko-KR" altLang="en-US" dirty="0" smtClean="0">
                <a:solidFill>
                  <a:srgbClr val="FF0000"/>
                </a:solidFill>
              </a:rPr>
              <a:t>앞의 책</a:t>
            </a:r>
            <a:r>
              <a:rPr lang="en-US" altLang="ko-KR" dirty="0" smtClean="0"/>
              <a:t>, 190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   </a:t>
            </a:r>
            <a:r>
              <a:rPr lang="en-US" altLang="ko-KR" u="sng" dirty="0" smtClean="0">
                <a:solidFill>
                  <a:srgbClr val="FF0000"/>
                </a:solidFill>
              </a:rPr>
              <a:t>(</a:t>
            </a:r>
            <a:r>
              <a:rPr lang="ko-KR" altLang="en-US" u="sng" dirty="0" smtClean="0">
                <a:solidFill>
                  <a:srgbClr val="FF0000"/>
                </a:solidFill>
              </a:rPr>
              <a:t>바로 위에는 아니지만 위쪽에 있는 경우</a:t>
            </a:r>
            <a:r>
              <a:rPr lang="en-US" altLang="ko-KR" u="sng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ko-KR" dirty="0"/>
          </a:p>
          <a:p>
            <a:r>
              <a:rPr lang="ko-KR" altLang="en-US" dirty="0" smtClean="0"/>
              <a:t>■ 논문 및 학위논문의 경우</a:t>
            </a:r>
            <a:endParaRPr lang="ko-KR" altLang="en-US" dirty="0"/>
          </a:p>
          <a:p>
            <a:endParaRPr lang="en-US" altLang="ko-KR" dirty="0" smtClean="0"/>
          </a:p>
          <a:p>
            <a:r>
              <a:rPr lang="ko-KR" altLang="en-US" dirty="0" err="1" smtClean="0"/>
              <a:t>정옥태</a:t>
            </a:r>
            <a:r>
              <a:rPr lang="en-US" altLang="ko-KR" dirty="0" smtClean="0"/>
              <a:t>, “</a:t>
            </a:r>
            <a:r>
              <a:rPr lang="ko-KR" altLang="en-US" dirty="0" smtClean="0"/>
              <a:t>등기원인에 관한 </a:t>
            </a:r>
            <a:r>
              <a:rPr lang="ko-KR" altLang="en-US" dirty="0" err="1" smtClean="0"/>
              <a:t>일고찰</a:t>
            </a:r>
            <a:r>
              <a:rPr lang="en-US" altLang="ko-KR" dirty="0" smtClean="0"/>
              <a:t>”, </a:t>
            </a:r>
            <a:r>
              <a:rPr lang="ko-KR" altLang="en-US" dirty="0" smtClean="0"/>
              <a:t>민사법학 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호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한국민사법학회</a:t>
            </a:r>
            <a:r>
              <a:rPr lang="en-US" altLang="ko-KR" dirty="0" smtClean="0"/>
              <a:t>, 1999. 8., 30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정옥태</a:t>
            </a:r>
            <a:r>
              <a:rPr lang="en-US" altLang="ko-KR" dirty="0" smtClean="0"/>
              <a:t>, </a:t>
            </a:r>
            <a:r>
              <a:rPr lang="ko-KR" altLang="en-US" dirty="0" smtClean="0">
                <a:solidFill>
                  <a:srgbClr val="FF0000"/>
                </a:solidFill>
              </a:rPr>
              <a:t>위의 논문</a:t>
            </a:r>
            <a:r>
              <a:rPr lang="en-US" altLang="ko-KR" dirty="0" smtClean="0"/>
              <a:t>, 32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dirty="0" err="1"/>
              <a:t>정옥태</a:t>
            </a:r>
            <a:r>
              <a:rPr lang="en-US" altLang="ko-KR" dirty="0"/>
              <a:t>, “</a:t>
            </a:r>
            <a:r>
              <a:rPr lang="ko-KR" altLang="en-US" dirty="0"/>
              <a:t>등기원인에 관한 </a:t>
            </a:r>
            <a:r>
              <a:rPr lang="ko-KR" altLang="en-US" dirty="0" err="1"/>
              <a:t>일고찰</a:t>
            </a:r>
            <a:r>
              <a:rPr lang="en-US" altLang="ko-KR" dirty="0"/>
              <a:t>”, </a:t>
            </a:r>
            <a:r>
              <a:rPr lang="ko-KR" altLang="en-US" dirty="0"/>
              <a:t>민사법학 제</a:t>
            </a:r>
            <a:r>
              <a:rPr lang="en-US" altLang="ko-KR" dirty="0"/>
              <a:t>5</a:t>
            </a:r>
            <a:r>
              <a:rPr lang="ko-KR" altLang="en-US" dirty="0"/>
              <a:t>호</a:t>
            </a:r>
            <a:r>
              <a:rPr lang="en-US" altLang="ko-KR" dirty="0"/>
              <a:t>, </a:t>
            </a:r>
            <a:r>
              <a:rPr lang="ko-KR" altLang="en-US" dirty="0"/>
              <a:t>한국민사법학회</a:t>
            </a:r>
            <a:r>
              <a:rPr lang="en-US" altLang="ko-KR" dirty="0"/>
              <a:t>, </a:t>
            </a:r>
            <a:r>
              <a:rPr lang="en-US" altLang="ko-KR" dirty="0" smtClean="0"/>
              <a:t>1999. </a:t>
            </a:r>
            <a:r>
              <a:rPr lang="en-US" altLang="ko-KR" dirty="0"/>
              <a:t>8., 30</a:t>
            </a:r>
            <a:r>
              <a:rPr lang="ko-KR" altLang="en-US" dirty="0"/>
              <a:t>면</a:t>
            </a:r>
            <a:r>
              <a:rPr lang="en-US" altLang="ko-KR" dirty="0"/>
              <a:t>.</a:t>
            </a:r>
          </a:p>
          <a:p>
            <a:r>
              <a:rPr lang="ko-KR" altLang="en-US" dirty="0" smtClean="0"/>
              <a:t>대법원 </a:t>
            </a:r>
            <a:r>
              <a:rPr lang="en-US" altLang="ko-KR" dirty="0" smtClean="0"/>
              <a:t>1874. 2. 26. </a:t>
            </a:r>
            <a:r>
              <a:rPr lang="ko-KR" altLang="en-US" dirty="0" smtClean="0"/>
              <a:t>선고 </a:t>
            </a:r>
            <a:r>
              <a:rPr lang="en-US" altLang="ko-KR" dirty="0" smtClean="0"/>
              <a:t>74</a:t>
            </a:r>
            <a:r>
              <a:rPr lang="ko-KR" altLang="en-US" dirty="0" smtClean="0"/>
              <a:t>다</a:t>
            </a:r>
            <a:r>
              <a:rPr lang="en-US" altLang="ko-KR" dirty="0" smtClean="0"/>
              <a:t>2002 </a:t>
            </a:r>
            <a:r>
              <a:rPr lang="ko-KR" altLang="en-US" dirty="0" smtClean="0"/>
              <a:t>판결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정옥태</a:t>
            </a:r>
            <a:r>
              <a:rPr lang="en-US" altLang="ko-KR" dirty="0" smtClean="0"/>
              <a:t>, </a:t>
            </a:r>
            <a:r>
              <a:rPr lang="ko-KR" altLang="en-US" dirty="0" smtClean="0">
                <a:solidFill>
                  <a:srgbClr val="FF0000"/>
                </a:solidFill>
              </a:rPr>
              <a:t>앞의 논문</a:t>
            </a:r>
            <a:r>
              <a:rPr lang="en-US" altLang="ko-KR" dirty="0" smtClean="0"/>
              <a:t>, 32</a:t>
            </a:r>
            <a:r>
              <a:rPr lang="ko-KR" altLang="en-US" dirty="0" smtClean="0"/>
              <a:t>면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189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6786181" cy="817992"/>
            <a:chOff x="262265" y="87575"/>
            <a:chExt cx="678618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672491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참고문헌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788024" y="2060848"/>
            <a:ext cx="388843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200" b="1" dirty="0" smtClean="0">
                <a:effectLst/>
              </a:rPr>
              <a:t> </a:t>
            </a:r>
            <a:r>
              <a:rPr lang="ko-KR" altLang="en-US" sz="2200" b="1" dirty="0" smtClean="0">
                <a:effectLst/>
              </a:rPr>
              <a:t>참고문헌은 </a:t>
            </a:r>
            <a:r>
              <a:rPr lang="ko-KR" altLang="en-US" sz="2200" b="1" u="sng" dirty="0" smtClean="0">
                <a:effectLst/>
              </a:rPr>
              <a:t>국내</a:t>
            </a:r>
            <a:r>
              <a:rPr lang="en-US" altLang="ko-KR" sz="2200" b="1" u="sng" dirty="0" smtClean="0">
                <a:effectLst/>
              </a:rPr>
              <a:t>,</a:t>
            </a:r>
            <a:r>
              <a:rPr lang="ko-KR" altLang="en-US" sz="2200" b="1" u="sng" dirty="0" smtClean="0">
                <a:effectLst/>
              </a:rPr>
              <a:t>국외 서적</a:t>
            </a:r>
            <a:r>
              <a:rPr lang="en-US" altLang="ko-KR" sz="2200" b="1" u="sng" dirty="0" smtClean="0">
                <a:effectLst/>
              </a:rPr>
              <a:t>,  </a:t>
            </a:r>
            <a:r>
              <a:rPr lang="ko-KR" altLang="en-US" sz="2200" b="1" u="sng" dirty="0" smtClean="0">
                <a:effectLst/>
              </a:rPr>
              <a:t>논문</a:t>
            </a:r>
            <a:r>
              <a:rPr lang="en-US" altLang="ko-KR" sz="2200" b="1" u="sng" dirty="0" smtClean="0">
                <a:effectLst/>
              </a:rPr>
              <a:t>, </a:t>
            </a:r>
            <a:r>
              <a:rPr lang="ko-KR" altLang="en-US" sz="2200" b="1" u="sng" dirty="0" smtClean="0">
                <a:effectLst/>
              </a:rPr>
              <a:t>판례</a:t>
            </a:r>
            <a:r>
              <a:rPr lang="en-US" altLang="ko-KR" sz="2200" b="1" u="sng" dirty="0" smtClean="0"/>
              <a:t>, </a:t>
            </a:r>
            <a:r>
              <a:rPr lang="ko-KR" altLang="en-US" sz="2200" b="1" u="sng" dirty="0" smtClean="0"/>
              <a:t>기타</a:t>
            </a:r>
            <a:r>
              <a:rPr lang="ko-KR" altLang="en-US" sz="2200" b="1" u="sng" dirty="0" smtClean="0">
                <a:effectLst/>
              </a:rPr>
              <a:t>의 순</a:t>
            </a:r>
            <a:r>
              <a:rPr lang="ko-KR" altLang="en-US" sz="2200" b="1" dirty="0" smtClean="0">
                <a:effectLst/>
              </a:rPr>
              <a:t>으로 작성합니다</a:t>
            </a:r>
            <a:r>
              <a:rPr lang="en-US" altLang="ko-KR" sz="2200" b="1" dirty="0" smtClean="0">
                <a:effectLst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2200" b="1" dirty="0"/>
              <a:t> </a:t>
            </a:r>
            <a:r>
              <a:rPr lang="ko-KR" altLang="en-US" sz="2200" b="1" u="sng" dirty="0" err="1" smtClean="0"/>
              <a:t>가다나</a:t>
            </a:r>
            <a:r>
              <a:rPr lang="ko-KR" altLang="en-US" sz="2200" b="1" u="sng" dirty="0" smtClean="0"/>
              <a:t> 순</a:t>
            </a:r>
            <a:r>
              <a:rPr lang="en-US" altLang="ko-KR" sz="2200" b="1" u="sng" dirty="0" smtClean="0"/>
              <a:t>, </a:t>
            </a:r>
            <a:r>
              <a:rPr lang="ko-KR" altLang="en-US" sz="2200" b="1" u="sng" dirty="0" smtClean="0"/>
              <a:t>알파벳 순</a:t>
            </a:r>
            <a:r>
              <a:rPr lang="ko-KR" altLang="en-US" sz="2200" b="1" dirty="0" smtClean="0"/>
              <a:t>으로 작성합니다</a:t>
            </a:r>
            <a:r>
              <a:rPr lang="en-US" altLang="ko-KR" sz="2200" b="1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2200" b="1" dirty="0" smtClean="0"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200" b="1" dirty="0" smtClean="0">
                <a:solidFill>
                  <a:srgbClr val="FF0000"/>
                </a:solidFill>
              </a:rPr>
              <a:t>참고문헌에는 페이지 기재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X </a:t>
            </a:r>
            <a:endParaRPr lang="ko-KR" altLang="en-US" sz="22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26" y="1343924"/>
            <a:ext cx="3600400" cy="5080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929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862851" cy="817992"/>
            <a:chOff x="262265" y="87575"/>
            <a:chExt cx="586285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80158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구성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691680" y="886770"/>
            <a:ext cx="57606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50000"/>
              </a:lnSpc>
            </a:pPr>
            <a:endParaRPr lang="en-US" altLang="ko-KR" sz="3600" b="1" dirty="0" smtClean="0"/>
          </a:p>
          <a:p>
            <a:pPr algn="ctr" fontAlgn="base" latinLnBrk="0">
              <a:lnSpc>
                <a:spcPct val="150000"/>
              </a:lnSpc>
            </a:pPr>
            <a:r>
              <a:rPr lang="en-US" altLang="ko-KR" sz="3600" b="1" dirty="0" smtClean="0"/>
              <a:t>(</a:t>
            </a:r>
            <a:r>
              <a:rPr lang="en-US" altLang="ko-KR" sz="3600" b="1" dirty="0"/>
              <a:t>1) </a:t>
            </a:r>
            <a:r>
              <a:rPr lang="ko-KR" altLang="en-US" sz="3600" b="1" dirty="0" err="1"/>
              <a:t>겉표지</a:t>
            </a:r>
            <a:endParaRPr lang="ko-KR" altLang="en-US" sz="3600" b="1" dirty="0"/>
          </a:p>
          <a:p>
            <a:pPr algn="ctr" fontAlgn="base" latinLnBrk="0">
              <a:lnSpc>
                <a:spcPct val="150000"/>
              </a:lnSpc>
            </a:pPr>
            <a:r>
              <a:rPr lang="en-US" altLang="ko-KR" sz="3600" b="1" dirty="0"/>
              <a:t>(2) </a:t>
            </a:r>
            <a:r>
              <a:rPr lang="ko-KR" altLang="en-US" sz="3600" b="1" dirty="0"/>
              <a:t>목차</a:t>
            </a:r>
          </a:p>
          <a:p>
            <a:pPr algn="ctr" fontAlgn="base" latinLnBrk="0">
              <a:lnSpc>
                <a:spcPct val="150000"/>
              </a:lnSpc>
            </a:pPr>
            <a:r>
              <a:rPr lang="en-US" altLang="ko-KR" sz="3600" b="1" dirty="0" smtClean="0"/>
              <a:t>(3) </a:t>
            </a:r>
            <a:r>
              <a:rPr lang="ko-KR" altLang="en-US" sz="3600" b="1" dirty="0" smtClean="0"/>
              <a:t>본문</a:t>
            </a:r>
            <a:endParaRPr lang="en-US" altLang="ko-KR" sz="3600" b="1" dirty="0" smtClean="0"/>
          </a:p>
          <a:p>
            <a:pPr algn="ctr" fontAlgn="base" latinLnBrk="0">
              <a:lnSpc>
                <a:spcPct val="150000"/>
              </a:lnSpc>
            </a:pPr>
            <a:r>
              <a:rPr lang="en-US" altLang="ko-KR" sz="3600" b="1" dirty="0" smtClean="0"/>
              <a:t>(4) </a:t>
            </a:r>
            <a:r>
              <a:rPr lang="ko-KR" altLang="en-US" sz="3600" b="1" dirty="0" smtClean="0"/>
              <a:t>참고문헌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228282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4330</TotalTime>
  <Words>421</Words>
  <Application>Microsoft Office PowerPoint</Application>
  <PresentationFormat>화면 슬라이드 쇼(4:3)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-윤고딕360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auney</dc:creator>
  <cp:lastModifiedBy>USER</cp:lastModifiedBy>
  <cp:revision>636</cp:revision>
  <cp:lastPrinted>2013-11-25T06:31:15Z</cp:lastPrinted>
  <dcterms:created xsi:type="dcterms:W3CDTF">2013-11-14T02:31:02Z</dcterms:created>
  <dcterms:modified xsi:type="dcterms:W3CDTF">2018-03-22T05:24:49Z</dcterms:modified>
</cp:coreProperties>
</file>