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notesMasterIdLst>
    <p:notesMasterId r:id="rId13"/>
  </p:notesMasterIdLst>
  <p:sldIdLst>
    <p:sldId id="295" r:id="rId2"/>
    <p:sldId id="306" r:id="rId3"/>
    <p:sldId id="307" r:id="rId4"/>
    <p:sldId id="308" r:id="rId5"/>
    <p:sldId id="297" r:id="rId6"/>
    <p:sldId id="304" r:id="rId7"/>
    <p:sldId id="296" r:id="rId8"/>
    <p:sldId id="305" r:id="rId9"/>
    <p:sldId id="299" r:id="rId10"/>
    <p:sldId id="303" r:id="rId11"/>
    <p:sldId id="301" r:id="rId12"/>
  </p:sldIdLst>
  <p:sldSz cx="9144000" cy="6858000" type="screen4x3"/>
  <p:notesSz cx="6834188" cy="9979025"/>
  <p:embeddedFontLst>
    <p:embeddedFont>
      <p:font typeface="맑은 고딕" panose="020B0503020000020004" pitchFamily="50" charset="-127"/>
      <p:regular r:id="rId14"/>
      <p:bold r:id="rId15"/>
    </p:embeddedFont>
    <p:embeddedFont>
      <p:font typeface="-윤고딕360" panose="020B0600000101010101" charset="-127"/>
      <p:regular r:id="rId16"/>
    </p:embeddedFont>
    <p:embeddedFont>
      <p:font typeface="KoPub돋움체 Medium" panose="02020603020101020101" pitchFamily="18" charset="-127"/>
      <p:regular r:id="rId17"/>
    </p:embeddedFont>
    <p:embeddedFont>
      <p:font typeface="KoPub돋움체 Light" panose="02020603020101020101" pitchFamily="18" charset="-127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>
          <p15:clr>
            <a:srgbClr val="A4A3A4"/>
          </p15:clr>
        </p15:guide>
        <p15:guide id="2" orient="horz" pos="3067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3FAFA4"/>
    <a:srgbClr val="2E76B8"/>
    <a:srgbClr val="328E8A"/>
    <a:srgbClr val="419541"/>
    <a:srgbClr val="6DD9FF"/>
    <a:srgbClr val="09BFFF"/>
    <a:srgbClr val="6D448C"/>
    <a:srgbClr val="3F94AF"/>
    <a:srgbClr val="293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4" autoAdjust="0"/>
    <p:restoredTop sz="94136" autoAdjust="0"/>
  </p:normalViewPr>
  <p:slideViewPr>
    <p:cSldViewPr showGuides="1">
      <p:cViewPr varScale="1">
        <p:scale>
          <a:sx n="107" d="100"/>
          <a:sy n="107" d="100"/>
        </p:scale>
        <p:origin x="1608" y="108"/>
      </p:cViewPr>
      <p:guideLst>
        <p:guide orient="horz" pos="2069"/>
        <p:guide orient="horz" pos="306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E2AEF-5D29-4368-8BF9-407406F46213}" type="datetimeFigureOut">
              <a:rPr lang="ko-KR" altLang="en-US" smtClean="0"/>
              <a:pPr/>
              <a:t>2025-06-04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8F9BD-FAE7-4B5E-BB27-E7A938B836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547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94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747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8F9BD-FAE7-4B5E-BB27-E7A938B836F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499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963504" y="158568"/>
            <a:ext cx="6332183" cy="20005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2025</a:t>
            </a:r>
            <a:r>
              <a:rPr lang="ko-KR" altLang="en-US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학년도 </a:t>
            </a:r>
            <a:endParaRPr lang="en-US" altLang="ko-KR" sz="4000" b="1" kern="0" dirty="0" smtClean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r"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4000" b="1" kern="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우수논문공모전 작성 방법 안내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96" y="2564904"/>
            <a:ext cx="2351708" cy="28803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4005064"/>
            <a:ext cx="9144000" cy="2852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114633"/>
            <a:ext cx="5120661" cy="790934"/>
            <a:chOff x="262265" y="114633"/>
            <a:chExt cx="5120661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059398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구성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3089062" y="1844824"/>
            <a:ext cx="30243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  <a:endParaRPr lang="ko-KR" altLang="en-US" sz="36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(2) </a:t>
            </a:r>
            <a:r>
              <a:rPr lang="ko-KR" altLang="en-US" sz="36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</a:t>
            </a:r>
            <a:endParaRPr lang="en-US" altLang="ko-KR" sz="3600" b="1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(4) </a:t>
            </a:r>
            <a:r>
              <a:rPr lang="ko-KR" altLang="en-US" sz="36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참고문헌</a:t>
            </a:r>
            <a:endParaRPr lang="ko-KR" altLang="en-US" sz="36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9423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표지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10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9212" y="1772816"/>
            <a:ext cx="6505575" cy="3724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648" y="1717480"/>
            <a:ext cx="5821237" cy="333250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1403617" y="5049989"/>
            <a:ext cx="7813193" cy="1108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 양식을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활용하여 작성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틀 변경 불가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네모 칸의 세로 길이만 조절 가능</a:t>
            </a:r>
            <a:endParaRPr lang="en-US" altLang="ko-KR" sz="16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-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주제 </a:t>
            </a:r>
            <a:r>
              <a:rPr lang="ko-KR" altLang="en-US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부제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선택사항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성명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학번 → 목차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대목차만</a:t>
            </a:r>
            <a:r>
              <a:rPr lang="ko-KR" altLang="en-US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작성</a:t>
            </a:r>
            <a:r>
              <a:rPr lang="en-US" altLang="ko-KR" sz="16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97419" y="1037949"/>
            <a:ext cx="1157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(1) </a:t>
            </a:r>
            <a:r>
              <a:rPr lang="ko-KR" altLang="en-US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</a:p>
        </p:txBody>
      </p:sp>
    </p:spTree>
    <p:extLst>
      <p:ext uri="{BB962C8B-B14F-4D97-AF65-F5344CB8AC3E}">
        <p14:creationId xmlns:p14="http://schemas.microsoft.com/office/powerpoint/2010/main" val="2780647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목차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551810" y="3492984"/>
            <a:ext cx="4271226" cy="794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 양식에 활용하여 작성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기호는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Ⅰ. 1.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(1).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 1).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순으로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1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297419" y="1037949"/>
            <a:ext cx="1157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16662"/>
            <a:ext cx="3629803" cy="46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66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5127452" y="3356992"/>
            <a:ext cx="37094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상단 메뉴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모양 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  <a:r>
              <a:rPr lang="ko-KR" altLang="en-US" sz="1600" b="1" dirty="0" err="1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편집용지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(F7)’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에서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여백을 다음과 같이 설정</a:t>
            </a:r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폭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196.0mm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길이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266.0mm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왼쪽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위쪽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아래쪽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28.0mm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오른쪽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25.0mm</a:t>
            </a:r>
            <a:endParaRPr lang="en-US" altLang="ko-KR" sz="1600" b="1" u="sng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머리말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; 15.0mm</a:t>
            </a:r>
            <a:endParaRPr lang="en-US" altLang="ko-KR" sz="1600" b="1" u="sng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제본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꼬리말 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0.0mm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67544" y="1684280"/>
            <a:ext cx="6912768" cy="4314771"/>
            <a:chOff x="323528" y="1063191"/>
            <a:chExt cx="7781607" cy="5252963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340768"/>
              <a:ext cx="4941540" cy="497538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0325" y="1063191"/>
              <a:ext cx="1844810" cy="1974726"/>
            </a:xfrm>
            <a:prstGeom prst="rect">
              <a:avLst/>
            </a:prstGeom>
          </p:spPr>
        </p:pic>
        <p:sp>
          <p:nvSpPr>
            <p:cNvPr id="7" name="아래쪽 화살표 6"/>
            <p:cNvSpPr/>
            <p:nvPr/>
          </p:nvSpPr>
          <p:spPr>
            <a:xfrm rot="3875607">
              <a:off x="5495753" y="2249808"/>
              <a:ext cx="305610" cy="108275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21990" y="3356992"/>
              <a:ext cx="3744416" cy="23042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260325" y="2636912"/>
              <a:ext cx="184481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260325" y="1063191"/>
              <a:ext cx="526361" cy="2055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아래쪽 화살표 10"/>
            <p:cNvSpPr/>
            <p:nvPr/>
          </p:nvSpPr>
          <p:spPr>
            <a:xfrm rot="20775601">
              <a:off x="6642670" y="1358489"/>
              <a:ext cx="288032" cy="115212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2731455" y="6149375"/>
            <a:ext cx="6773332" cy="79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편집용지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규격이</a:t>
            </a: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복잡하므로 샘플 양식을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활용하여 작성할 것을 권고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97419" y="1037949"/>
            <a:ext cx="2536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편집용지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5893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727927"/>
            <a:ext cx="7934325" cy="108585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660232" y="2231983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7020272" y="2520015"/>
            <a:ext cx="288032" cy="151216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80112" y="4233862"/>
            <a:ext cx="31472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줄 간격</a:t>
            </a:r>
            <a:r>
              <a:rPr lang="en-US" altLang="ko-KR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:</a:t>
            </a:r>
            <a:r>
              <a:rPr lang="ko-KR" altLang="en-US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180%</a:t>
            </a:r>
          </a:p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각주 줄 간격 </a:t>
            </a: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</a:t>
            </a:r>
            <a:r>
              <a:rPr lang="ko-KR" altLang="en-US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130%</a:t>
            </a:r>
            <a:endParaRPr lang="ko-KR" altLang="en-US" b="1" dirty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8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sp>
        <p:nvSpPr>
          <p:cNvPr id="19" name="직사각형 18"/>
          <p:cNvSpPr/>
          <p:nvPr/>
        </p:nvSpPr>
        <p:spPr>
          <a:xfrm>
            <a:off x="297419" y="1037949"/>
            <a:ext cx="2361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줄 간격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70965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8" y="1756966"/>
            <a:ext cx="7934325" cy="10858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55576" y="2261022"/>
            <a:ext cx="18722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1547664" y="2549054"/>
            <a:ext cx="288032" cy="59191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863263" y="3196411"/>
            <a:ext cx="7813193" cy="79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서체 및 크기 규격이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복잡하므로 샘플 양식을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참고하여 작성할 것을 권고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작성 초기에 규격을 맞추려고 하기보다</a:t>
            </a:r>
            <a:r>
              <a:rPr lang="en-US" altLang="ko-KR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작성 완료 후</a:t>
            </a:r>
            <a:r>
              <a:rPr lang="en-US" altLang="ko-KR" sz="15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 및 검토하는 것을 추천</a:t>
            </a:r>
            <a:endParaRPr lang="en-US" altLang="ko-KR" sz="15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52485"/>
              </p:ext>
            </p:extLst>
          </p:nvPr>
        </p:nvGraphicFramePr>
        <p:xfrm>
          <a:off x="863259" y="4084280"/>
          <a:ext cx="723713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760">
                  <a:extLst>
                    <a:ext uri="{9D8B030D-6E8A-4147-A177-3AD203B41FA5}">
                      <a16:colId xmlns:a16="http://schemas.microsoft.com/office/drawing/2014/main" val="3991399668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69084308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201522904"/>
                    </a:ext>
                  </a:extLst>
                </a:gridCol>
                <a:gridCol w="974540">
                  <a:extLst>
                    <a:ext uri="{9D8B030D-6E8A-4147-A177-3AD203B41FA5}">
                      <a16:colId xmlns:a16="http://schemas.microsoft.com/office/drawing/2014/main" val="1102088178"/>
                    </a:ext>
                  </a:extLst>
                </a:gridCol>
                <a:gridCol w="974540">
                  <a:extLst>
                    <a:ext uri="{9D8B030D-6E8A-4147-A177-3AD203B41FA5}">
                      <a16:colId xmlns:a16="http://schemas.microsoft.com/office/drawing/2014/main" val="3138147298"/>
                    </a:ext>
                  </a:extLst>
                </a:gridCol>
                <a:gridCol w="1463774">
                  <a:extLst>
                    <a:ext uri="{9D8B030D-6E8A-4147-A177-3AD203B41FA5}">
                      <a16:colId xmlns:a16="http://schemas.microsoft.com/office/drawing/2014/main" val="1155231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구분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서체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크기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가운데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진하게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비고</a:t>
                      </a:r>
                      <a:endParaRPr lang="ko-KR" altLang="en-US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1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대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12pt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I, II, III,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 IV 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중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11pt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1,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 2, 3, 4 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7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목차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소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10pt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O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가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나</a:t>
                      </a:r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다 </a:t>
                      </a:r>
                      <a:r>
                        <a:rPr lang="en-US" altLang="ko-KR" sz="1600" baseline="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…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6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본문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10pt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각주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함초롱바탕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9pt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X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3994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297419" y="1037949"/>
            <a:ext cx="35894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서체 및 글씨 크기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5979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5805264"/>
            <a:ext cx="9144000" cy="1052736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87575"/>
            <a:ext cx="5120661" cy="817992"/>
            <a:chOff x="262265" y="87575"/>
            <a:chExt cx="5120661" cy="817992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87575"/>
              <a:ext cx="5059398" cy="812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규격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3528" y="1684280"/>
            <a:ext cx="882047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분량은 목차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참고문헌을 제외하고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20-25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표지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부록은 포함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작성 양식 규격을 필히 따라야하고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규격 </a:t>
            </a:r>
            <a:r>
              <a:rPr lang="ko-KR" altLang="en-US" sz="16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미준수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 평가요소에 반영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되므로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주의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샘플양식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참고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오탈자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띄어쓰기에 주의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작성 요망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 수 정확하게 기재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참고문헌은 페이지 수 기재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목차는 최대한 간결하게 작성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342900" indent="-342900">
              <a:buFontTx/>
              <a:buChar char="-"/>
            </a:pP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97419" y="1037949"/>
            <a:ext cx="3238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주요 안내사항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9874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114633"/>
            <a:ext cx="5120661" cy="790934"/>
            <a:chOff x="262265" y="114633"/>
            <a:chExt cx="5120661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-윤고딕360" pitchFamily="18" charset="-127"/>
                  <a:ea typeface="-윤고딕360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059398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각주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148052" y="1684280"/>
            <a:ext cx="91044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각주는 </a:t>
            </a:r>
            <a:r>
              <a:rPr lang="ko-KR" altLang="en-US" sz="1600" b="1" dirty="0" err="1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함초롱바탕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9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pt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작성하며 필히 아래 형식에 맞게 작성 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 요소에 해당</a:t>
            </a:r>
            <a:r>
              <a:rPr lang="en-US" altLang="ko-KR" sz="1600" b="1" dirty="0" smtClean="0">
                <a:solidFill>
                  <a:srgbClr val="FF0000"/>
                </a:solidFill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algn="ctr"/>
            <a:endParaRPr lang="en-US" altLang="ko-KR" sz="1600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단행본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「책 제목」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출판사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발행연도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제목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학술지명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발행기관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학회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출판연도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algn="ctr"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석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박사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학위논문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경우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 제목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 받은 학교와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학위명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대학교 박사학위논문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발행연도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).</a:t>
            </a:r>
          </a:p>
          <a:p>
            <a:pPr fontAlgn="base" latinLnBrk="0"/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판결문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경우</a:t>
            </a:r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: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판결기관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판결날짜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(0000.00.00),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판결번호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(0000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헌마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결정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fontAlgn="base" latinLnBrk="0"/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판결번호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주의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헌법재판소는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0000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헌마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결정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fontAlgn="base" latinLnBrk="0"/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대법원은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0000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00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or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결정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본문에 따라 정확히 기재 요망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97419" y="1037949"/>
            <a:ext cx="2010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4117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796" y="234937"/>
            <a:ext cx="8542684" cy="5324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atinLnBrk="0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학부 논문 표준 양식 </a:t>
            </a:r>
            <a:r>
              <a:rPr lang="en-US" altLang="ko-KR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</a:t>
            </a:r>
            <a:endParaRPr lang="ko-KR" altLang="en-US" sz="22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898" y="1684280"/>
            <a:ext cx="90056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단행본의 경우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책</a:t>
            </a:r>
            <a:endParaRPr lang="ko-KR" altLang="en-US" sz="1600" b="1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sz="16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곽윤직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「민법총칙」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박영사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2015, 189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홍성재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물권법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대영문화사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2016, 100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곽윤직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책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190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  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바로 위에 있는 경우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그리고 바로 위에는 아니지만 위쪽에 있는 경우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논문 및 학위논문의 경우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논문</a:t>
            </a:r>
            <a:endParaRPr lang="ko-KR" altLang="en-US" sz="1600" b="1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등기원인에 관한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일고찰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민사법학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한국민사법학회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1999,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대법원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1874. 2. 26.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선고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74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2002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판결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앞의 논문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32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저자는 동일한데 참고한 논문이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 있는 경우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a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등기원인에 관한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일고찰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민사법학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한국민사법학회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1999,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정옥태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“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토지거래허가제에 관한 종합적 고찰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6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법학논총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379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한국사법행정학회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1992, 20</a:t>
            </a:r>
            <a:r>
              <a:rPr lang="ko-KR" altLang="en-US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면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97419" y="1037949"/>
            <a:ext cx="6320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(3)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본문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–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각주 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다음에서 같은 글을 인용하는 경우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89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 descr="G:\work-2013\동국대법대\psd\img\mmm1.pn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4071937"/>
            <a:ext cx="9144000" cy="2786063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262265" y="114633"/>
            <a:ext cx="5912545" cy="790934"/>
            <a:chOff x="262265" y="114633"/>
            <a:chExt cx="5912545" cy="790934"/>
          </a:xfrm>
        </p:grpSpPr>
        <p:grpSp>
          <p:nvGrpSpPr>
            <p:cNvPr id="44" name="Group 87"/>
            <p:cNvGrpSpPr>
              <a:grpSpLocks/>
            </p:cNvGrpSpPr>
            <p:nvPr/>
          </p:nvGrpSpPr>
          <p:grpSpPr bwMode="auto">
            <a:xfrm>
              <a:off x="262265" y="173299"/>
              <a:ext cx="716574" cy="732268"/>
              <a:chOff x="-536" y="1450"/>
              <a:chExt cx="341" cy="366"/>
            </a:xfrm>
          </p:grpSpPr>
          <p:sp>
            <p:nvSpPr>
              <p:cNvPr id="45" name="AutoShape 83"/>
              <p:cNvSpPr>
                <a:spLocks noChangeArrowheads="1"/>
              </p:cNvSpPr>
              <p:nvPr/>
            </p:nvSpPr>
            <p:spPr bwMode="auto">
              <a:xfrm flipH="1">
                <a:off x="-477" y="1558"/>
                <a:ext cx="227" cy="228"/>
              </a:xfrm>
              <a:prstGeom prst="rtTriangle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7" name="Rectangle 85"/>
              <p:cNvSpPr>
                <a:spLocks noChangeArrowheads="1"/>
              </p:cNvSpPr>
              <p:nvPr/>
            </p:nvSpPr>
            <p:spPr bwMode="auto">
              <a:xfrm>
                <a:off x="-536" y="1742"/>
                <a:ext cx="341" cy="74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8" name="Rectangle 86"/>
              <p:cNvSpPr>
                <a:spLocks noChangeArrowheads="1"/>
              </p:cNvSpPr>
              <p:nvPr/>
            </p:nvSpPr>
            <p:spPr bwMode="auto">
              <a:xfrm rot="5400000">
                <a:off x="-410" y="1583"/>
                <a:ext cx="341" cy="76"/>
              </a:xfrm>
              <a:prstGeom prst="rect">
                <a:avLst/>
              </a:prstGeom>
              <a:solidFill>
                <a:sysClr val="window" lastClr="FFFFFF"/>
              </a:solidFill>
              <a:ln w="5715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kern="0">
                  <a:solidFill>
                    <a:srgbClr val="00B0F0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323528" y="114633"/>
              <a:ext cx="5851282" cy="7584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latinLnBrk="0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학부 논문 표준 양식 </a:t>
              </a:r>
              <a:r>
                <a:rPr lang="en-US" altLang="ko-KR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- </a:t>
              </a:r>
              <a:r>
                <a:rPr lang="ko-KR" altLang="en-US" sz="3600" b="1" kern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참고문헌</a:t>
              </a:r>
              <a:endParaRPr lang="en-US" altLang="ko-KR" sz="36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644008" y="2996952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 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참고문헌은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국외 서적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논문</a:t>
            </a:r>
            <a:r>
              <a:rPr lang="en-US" altLang="ko-KR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판례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기타</a:t>
            </a:r>
            <a:r>
              <a:rPr lang="ko-KR" altLang="en-US" sz="1600" b="1" u="sng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순</a:t>
            </a:r>
            <a:r>
              <a:rPr lang="ko-KR" altLang="en-US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작성합니다</a:t>
            </a:r>
            <a:r>
              <a:rPr lang="en-US" altLang="ko-KR" sz="1600" b="1" dirty="0" smtClean="0">
                <a:effectLst/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 </a:t>
            </a:r>
            <a:r>
              <a:rPr lang="ko-KR" altLang="en-US" sz="1600" b="1" u="sng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가다나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순</a:t>
            </a:r>
            <a:r>
              <a:rPr lang="en-US" altLang="ko-KR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u="sng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알파벳 순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작성합니다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무분별한 참고문헌 삽입은 자제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600" b="1" dirty="0" smtClean="0"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참고문헌에는 페이지 기재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 </a:t>
            </a:r>
            <a:endParaRPr lang="ko-KR" altLang="en-US" sz="1600" b="1" dirty="0">
              <a:solidFill>
                <a:srgbClr val="FF0000"/>
              </a:solidFill>
              <a:effectLst/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65" y="1652620"/>
            <a:ext cx="3805679" cy="485418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97419" y="1037949"/>
            <a:ext cx="16834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2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</a:t>
            </a:r>
            <a:r>
              <a:rPr lang="en-US" altLang="ko-KR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24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참고문헌</a:t>
            </a:r>
            <a:endParaRPr lang="ko-KR" altLang="en-US" sz="2400" b="1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아래쪽 화살표 11"/>
          <p:cNvSpPr/>
          <p:nvPr/>
        </p:nvSpPr>
        <p:spPr>
          <a:xfrm rot="16200000">
            <a:off x="4140962" y="3679614"/>
            <a:ext cx="249504" cy="53514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929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4685</TotalTime>
  <Words>777</Words>
  <Application>Microsoft Office PowerPoint</Application>
  <PresentationFormat>화면 슬라이드 쇼(4:3)</PresentationFormat>
  <Paragraphs>130</Paragraphs>
  <Slides>11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맑은 고딕</vt:lpstr>
      <vt:lpstr>-윤고딕360</vt:lpstr>
      <vt:lpstr>Arial</vt:lpstr>
      <vt:lpstr>KoPub돋움체 Medium</vt:lpstr>
      <vt:lpstr>KoPub돋움체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auney</dc:creator>
  <cp:lastModifiedBy>USER</cp:lastModifiedBy>
  <cp:revision>672</cp:revision>
  <cp:lastPrinted>2013-11-25T06:31:15Z</cp:lastPrinted>
  <dcterms:created xsi:type="dcterms:W3CDTF">2013-11-14T02:31:02Z</dcterms:created>
  <dcterms:modified xsi:type="dcterms:W3CDTF">2025-06-04T02:06:31Z</dcterms:modified>
</cp:coreProperties>
</file>