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5" r:id="rId4"/>
    <p:sldId id="264" r:id="rId5"/>
    <p:sldId id="297" r:id="rId6"/>
    <p:sldId id="298" r:id="rId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94" autoAdjust="0"/>
  </p:normalViewPr>
  <p:slideViewPr>
    <p:cSldViewPr>
      <p:cViewPr varScale="1">
        <p:scale>
          <a:sx n="82" d="100"/>
          <a:sy n="82" d="100"/>
        </p:scale>
        <p:origin x="84" y="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2E64E-7911-4E78-A6D6-41854FC5C8F5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96388-A698-4856-BFB8-A4B146DDDC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240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A6B81-7003-41E4-AF98-4598FD05F3DC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F5D7-D8DA-41B6-9005-D26396C650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659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172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172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172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4C941E4-82C4-407E-9007-18DFC1F35AF5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07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FD6319-24E7-46D0-9B1A-5F753C575A19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9483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91DEF4-E8A4-4179-85C8-F578029588A2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15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B5794-4CB5-40A5-970E-1BD6F618E263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09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1D5869-B6E6-4AF6-8384-7437853584DF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44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150D80-88B4-4255-836E-5049ADAFE6E3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786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519DAE-DA4D-4656-99BB-77974262F8E1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802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725ACE-11C9-450F-A94C-857822233D76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36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916F8E-3C1A-410E-B0F4-07FB0755E611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51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5CCCCC8-5026-4340-98C5-BBBD091EFD88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49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7F076A-42B0-4AF9-8ECF-97F682369A63}" type="datetime1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232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 userDrawn="1"/>
        </p:nvGrpSpPr>
        <p:grpSpPr>
          <a:xfrm>
            <a:off x="-56581" y="0"/>
            <a:ext cx="9310690" cy="6858000"/>
            <a:chOff x="3174" y="-1588"/>
            <a:chExt cx="10693399" cy="7561263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566863" y="-1562100"/>
              <a:ext cx="7558087" cy="10685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3174" y="-1588"/>
              <a:ext cx="10693399" cy="7561263"/>
            </a:xfrm>
            <a:prstGeom prst="rect">
              <a:avLst/>
            </a:prstGeom>
            <a:gradFill>
              <a:gsLst>
                <a:gs pos="100000">
                  <a:schemeClr val="bg1">
                    <a:alpha val="29000"/>
                  </a:schemeClr>
                </a:gs>
                <a:gs pos="0">
                  <a:schemeClr val="bg1">
                    <a:lumMod val="75000"/>
                    <a:alpha val="3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88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1162" y="292006"/>
            <a:ext cx="8037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0000FF"/>
                </a:solidFill>
              </a:rPr>
              <a:t>발표평가 </a:t>
            </a:r>
            <a:r>
              <a:rPr lang="en-US" altLang="ko-KR" sz="2400" b="1" dirty="0">
                <a:solidFill>
                  <a:srgbClr val="0000FF"/>
                </a:solidFill>
              </a:rPr>
              <a:t>PPT </a:t>
            </a:r>
            <a:r>
              <a:rPr lang="ko-KR" altLang="en-US" sz="2400" b="1" dirty="0">
                <a:solidFill>
                  <a:srgbClr val="0000FF"/>
                </a:solidFill>
              </a:rPr>
              <a:t>작성 유의사항 </a:t>
            </a:r>
            <a:r>
              <a:rPr lang="en-US" altLang="ko-KR" sz="2400" b="1" dirty="0">
                <a:solidFill>
                  <a:srgbClr val="0000FF"/>
                </a:solidFill>
              </a:rPr>
              <a:t>– </a:t>
            </a:r>
            <a:r>
              <a:rPr lang="ko-KR" altLang="en-US" sz="24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39552" y="1340768"/>
            <a:ext cx="8136904" cy="522128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55576" y="1603492"/>
            <a:ext cx="144016" cy="362719"/>
          </a:xfrm>
          <a:prstGeom prst="rect">
            <a:avLst/>
          </a:prstGeom>
          <a:gradFill>
            <a:gsLst>
              <a:gs pos="100000">
                <a:srgbClr val="0099FF"/>
              </a:gs>
              <a:gs pos="0">
                <a:srgbClr val="0066C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439" tIns="56720" rIns="113439" bIns="56720" rtlCol="0" anchor="ctr"/>
          <a:lstStyle/>
          <a:p>
            <a:pPr algn="ctr" defTabSz="1134381">
              <a:lnSpc>
                <a:spcPct val="85000"/>
              </a:lnSpc>
              <a:buSzPct val="120000"/>
            </a:pPr>
            <a:endParaRPr lang="ko-KR" altLang="en-US" sz="2800" spc="-186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95000"/>
                    </a:prstClr>
                  </a:gs>
                </a:gsLst>
                <a:lin ang="5400000" scaled="1"/>
                <a:tileRect/>
              </a:gradFill>
              <a:latin typeface="Dinmed" pitchFamily="2" charset="0"/>
              <a:ea typeface="Rix고딕 E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1531117"/>
            <a:ext cx="637225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각 </a:t>
            </a:r>
            <a:r>
              <a:rPr lang="ko-KR" altLang="en-US" b="1" dirty="0" err="1"/>
              <a:t>슬라이드별</a:t>
            </a:r>
            <a:r>
              <a:rPr lang="ko-KR" altLang="en-US" b="1" dirty="0"/>
              <a:t> 작성요령을 참고하여 내용 기재</a:t>
            </a:r>
            <a:endParaRPr lang="en-US" altLang="ko-KR" b="1" dirty="0"/>
          </a:p>
          <a:p>
            <a:endParaRPr lang="en-US" altLang="ko-KR" sz="200" b="1" dirty="0"/>
          </a:p>
          <a:p>
            <a:pPr marL="285750" indent="-285750">
              <a:buFontTx/>
              <a:buChar char="-"/>
            </a:pPr>
            <a:r>
              <a:rPr lang="ko-KR" altLang="en-US" sz="1600" dirty="0"/>
              <a:t>발표시간은 질의응답을 포함하여 </a:t>
            </a:r>
            <a:r>
              <a:rPr lang="en-US" altLang="ko-KR" sz="1600" b="1" dirty="0">
                <a:solidFill>
                  <a:srgbClr val="FF0000"/>
                </a:solidFill>
              </a:rPr>
              <a:t>20~30</a:t>
            </a:r>
            <a:r>
              <a:rPr lang="ko-KR" altLang="en-US" sz="1600" dirty="0"/>
              <a:t>분 내외</a:t>
            </a:r>
            <a:r>
              <a:rPr lang="en-US" altLang="ko-KR" sz="1600" dirty="0"/>
              <a:t>(</a:t>
            </a:r>
            <a:r>
              <a:rPr lang="ko-KR" altLang="en-US" sz="1600" dirty="0"/>
              <a:t>추후 안내 예정</a:t>
            </a:r>
            <a:r>
              <a:rPr lang="en-US" altLang="ko-KR" sz="1600" dirty="0"/>
              <a:t>)</a:t>
            </a:r>
          </a:p>
          <a:p>
            <a:pPr marL="285750" indent="-285750">
              <a:buFontTx/>
              <a:buChar char="-"/>
            </a:pPr>
            <a:r>
              <a:rPr lang="ko-KR" altLang="en-US" sz="1600" dirty="0"/>
              <a:t>표지 및 목차를 제외하고 본문 </a:t>
            </a:r>
            <a:r>
              <a:rPr lang="en-US" altLang="ko-KR" sz="1600" b="1" dirty="0">
                <a:solidFill>
                  <a:srgbClr val="FF0000"/>
                </a:solidFill>
              </a:rPr>
              <a:t>15</a:t>
            </a:r>
            <a:r>
              <a:rPr lang="ko-KR" altLang="en-US" sz="1600" dirty="0"/>
              <a:t>슬라이드 이내로 작성 권장</a:t>
            </a:r>
            <a:endParaRPr lang="en-US" altLang="ko-KR" sz="1600" dirty="0"/>
          </a:p>
        </p:txBody>
      </p:sp>
      <p:sp>
        <p:nvSpPr>
          <p:cNvPr id="10" name="직사각형 9"/>
          <p:cNvSpPr/>
          <p:nvPr/>
        </p:nvSpPr>
        <p:spPr>
          <a:xfrm>
            <a:off x="750645" y="2534726"/>
            <a:ext cx="144016" cy="362719"/>
          </a:xfrm>
          <a:prstGeom prst="rect">
            <a:avLst/>
          </a:prstGeom>
          <a:gradFill>
            <a:gsLst>
              <a:gs pos="100000">
                <a:srgbClr val="0099FF"/>
              </a:gs>
              <a:gs pos="0">
                <a:srgbClr val="0066C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439" tIns="56720" rIns="113439" bIns="56720" rtlCol="0" anchor="ctr"/>
          <a:lstStyle/>
          <a:p>
            <a:pPr algn="ctr" defTabSz="1134381">
              <a:lnSpc>
                <a:spcPct val="85000"/>
              </a:lnSpc>
              <a:buSzPct val="120000"/>
            </a:pPr>
            <a:endParaRPr lang="ko-KR" altLang="en-US" sz="2800" spc="-186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95000"/>
                    </a:prstClr>
                  </a:gs>
                </a:gsLst>
                <a:lin ang="5400000" scaled="1"/>
                <a:tileRect/>
              </a:gradFill>
              <a:latin typeface="Dinmed" pitchFamily="2" charset="0"/>
              <a:ea typeface="Rix고딕 EB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2474091"/>
            <a:ext cx="6625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PPT </a:t>
            </a:r>
            <a:r>
              <a:rPr lang="ko-KR" altLang="en-US" b="1" dirty="0"/>
              <a:t>템플릿</a:t>
            </a:r>
            <a:r>
              <a:rPr lang="en-US" altLang="ko-KR" b="1" dirty="0"/>
              <a:t>(</a:t>
            </a:r>
            <a:r>
              <a:rPr lang="ko-KR" altLang="en-US" b="1" dirty="0"/>
              <a:t>디자인</a:t>
            </a:r>
            <a:r>
              <a:rPr lang="en-US" altLang="ko-KR" b="1" dirty="0"/>
              <a:t>) </a:t>
            </a:r>
            <a:r>
              <a:rPr lang="ko-KR" altLang="en-US" b="1" dirty="0"/>
              <a:t>변경은 가능하나</a:t>
            </a:r>
            <a:r>
              <a:rPr lang="en-US" altLang="ko-KR" b="1" dirty="0"/>
              <a:t>, </a:t>
            </a:r>
            <a:r>
              <a:rPr lang="ko-KR" altLang="en-US" b="1" dirty="0"/>
              <a:t>본 양식에 제안된 목차</a:t>
            </a:r>
            <a:r>
              <a:rPr lang="en-US" altLang="ko-KR" b="1" dirty="0"/>
              <a:t>, </a:t>
            </a:r>
          </a:p>
          <a:p>
            <a:r>
              <a:rPr lang="ko-KR" altLang="en-US" b="1" dirty="0"/>
              <a:t>작성순서는 변경 불가하며</a:t>
            </a:r>
            <a:r>
              <a:rPr lang="en-US" altLang="ko-KR" b="1" dirty="0"/>
              <a:t>, </a:t>
            </a:r>
            <a:r>
              <a:rPr lang="ko-KR" altLang="en-US" b="1" u="sng" dirty="0">
                <a:solidFill>
                  <a:srgbClr val="FF0000"/>
                </a:solidFill>
              </a:rPr>
              <a:t>애니메이션 등 효과 삽입 불가</a:t>
            </a:r>
            <a:endParaRPr lang="en-US" altLang="ko-KR" b="1" u="sng" dirty="0">
              <a:solidFill>
                <a:srgbClr val="FF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0645" y="3400042"/>
            <a:ext cx="144016" cy="362719"/>
          </a:xfrm>
          <a:prstGeom prst="rect">
            <a:avLst/>
          </a:prstGeom>
          <a:gradFill>
            <a:gsLst>
              <a:gs pos="100000">
                <a:srgbClr val="0099FF"/>
              </a:gs>
              <a:gs pos="0">
                <a:srgbClr val="0066C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439" tIns="56720" rIns="113439" bIns="56720" rtlCol="0" anchor="ctr"/>
          <a:lstStyle/>
          <a:p>
            <a:pPr algn="ctr" defTabSz="1134381">
              <a:lnSpc>
                <a:spcPct val="85000"/>
              </a:lnSpc>
              <a:buSzPct val="120000"/>
            </a:pPr>
            <a:endParaRPr lang="ko-KR" altLang="en-US" sz="2800" spc="-186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95000"/>
                    </a:prstClr>
                  </a:gs>
                </a:gsLst>
                <a:lin ang="5400000" scaled="1"/>
                <a:tileRect/>
              </a:gradFill>
              <a:latin typeface="Dinmed" pitchFamily="2" charset="0"/>
              <a:ea typeface="Rix고딕 EB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50645" y="4750844"/>
            <a:ext cx="7168563" cy="646331"/>
            <a:chOff x="750645" y="4936960"/>
            <a:chExt cx="7168563" cy="646331"/>
          </a:xfrm>
        </p:grpSpPr>
        <p:sp>
          <p:nvSpPr>
            <p:cNvPr id="14" name="직사각형 13"/>
            <p:cNvSpPr/>
            <p:nvPr/>
          </p:nvSpPr>
          <p:spPr>
            <a:xfrm>
              <a:off x="750645" y="5009047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Dinmed" pitchFamily="2" charset="0"/>
                <a:ea typeface="Rix고딕 EB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43608" y="4936960"/>
              <a:ext cx="68756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/>
                <a:t>본 슬라이드</a:t>
              </a:r>
              <a:r>
                <a:rPr lang="en-US" altLang="ko-KR" b="1" dirty="0"/>
                <a:t> </a:t>
              </a:r>
              <a:r>
                <a:rPr lang="ko-KR" altLang="en-US" b="1" dirty="0"/>
                <a:t>및 각 </a:t>
              </a:r>
              <a:r>
                <a:rPr lang="ko-KR" altLang="en-US" b="1" dirty="0" err="1"/>
                <a:t>슬라이드별</a:t>
              </a:r>
              <a:r>
                <a:rPr lang="ko-KR" altLang="en-US" b="1" dirty="0"/>
                <a:t> 작성요령</a:t>
              </a:r>
              <a:r>
                <a:rPr lang="en-US" altLang="ko-KR" b="1" dirty="0"/>
                <a:t>, PDF </a:t>
              </a:r>
              <a:r>
                <a:rPr lang="ko-KR" altLang="en-US" b="1" dirty="0" err="1"/>
                <a:t>변환법</a:t>
              </a:r>
              <a:r>
                <a:rPr lang="ko-KR" altLang="en-US" b="1" dirty="0"/>
                <a:t> 슬라이드는</a:t>
              </a:r>
              <a:endParaRPr lang="en-US" altLang="ko-KR" b="1" dirty="0"/>
            </a:p>
            <a:p>
              <a:r>
                <a:rPr lang="ko-KR" altLang="en-US" b="1" dirty="0"/>
                <a:t>확인 후 삭제하고 제출</a:t>
              </a:r>
              <a:endParaRPr lang="en-US" altLang="ko-KR" b="1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43608" y="3330443"/>
            <a:ext cx="8135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작성한 </a:t>
            </a:r>
            <a:r>
              <a:rPr lang="en-US" altLang="ko-KR" b="1" dirty="0">
                <a:solidFill>
                  <a:srgbClr val="FF0000"/>
                </a:solidFill>
              </a:rPr>
              <a:t>PPT</a:t>
            </a:r>
            <a:r>
              <a:rPr lang="ko-KR" altLang="en-US" b="1" dirty="0">
                <a:solidFill>
                  <a:srgbClr val="FF0000"/>
                </a:solidFill>
              </a:rPr>
              <a:t>는</a:t>
            </a:r>
            <a:r>
              <a:rPr lang="en-US" altLang="ko-KR" b="1" dirty="0">
                <a:solidFill>
                  <a:srgbClr val="FF0000"/>
                </a:solidFill>
              </a:rPr>
              <a:t> PDF</a:t>
            </a:r>
            <a:r>
              <a:rPr lang="ko-KR" altLang="en-US" b="1" dirty="0">
                <a:solidFill>
                  <a:srgbClr val="FF0000"/>
                </a:solidFill>
              </a:rPr>
              <a:t>로 변환</a:t>
            </a:r>
            <a:r>
              <a:rPr lang="en-US" altLang="ko-KR" b="1" baseline="30000" dirty="0">
                <a:solidFill>
                  <a:srgbClr val="FF0000"/>
                </a:solidFill>
              </a:rPr>
              <a:t>*</a:t>
            </a:r>
            <a:r>
              <a:rPr lang="ko-KR" altLang="en-US" b="1" dirty="0">
                <a:solidFill>
                  <a:srgbClr val="FF0000"/>
                </a:solidFill>
              </a:rPr>
              <a:t>하여 제출</a:t>
            </a:r>
            <a:r>
              <a:rPr lang="ko-KR" altLang="en-US" b="1" dirty="0"/>
              <a:t>하며</a:t>
            </a:r>
            <a:r>
              <a:rPr lang="en-US" altLang="ko-KR" b="1" dirty="0"/>
              <a:t>, </a:t>
            </a:r>
          </a:p>
          <a:p>
            <a:r>
              <a:rPr lang="ko-KR" altLang="en-US" b="1" dirty="0"/>
              <a:t>제출 완료한 발표자료는 수정 불가</a:t>
            </a:r>
            <a:endParaRPr lang="en-US" altLang="ko-KR" b="1" dirty="0"/>
          </a:p>
        </p:txBody>
      </p:sp>
      <p:grpSp>
        <p:nvGrpSpPr>
          <p:cNvPr id="17" name="그룹 16"/>
          <p:cNvGrpSpPr/>
          <p:nvPr/>
        </p:nvGrpSpPr>
        <p:grpSpPr>
          <a:xfrm>
            <a:off x="766425" y="4163364"/>
            <a:ext cx="6900740" cy="376666"/>
            <a:chOff x="766425" y="4873110"/>
            <a:chExt cx="6900740" cy="376666"/>
          </a:xfrm>
        </p:grpSpPr>
        <p:sp>
          <p:nvSpPr>
            <p:cNvPr id="18" name="직사각형 17"/>
            <p:cNvSpPr/>
            <p:nvPr/>
          </p:nvSpPr>
          <p:spPr>
            <a:xfrm>
              <a:off x="766425" y="4887057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Dinmed" pitchFamily="2" charset="0"/>
                <a:ea typeface="Rix고딕 EB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54457" y="4873110"/>
              <a:ext cx="6612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/>
                <a:t>제출한 사업계획서 내용을 기준으로 작성</a:t>
              </a:r>
              <a:r>
                <a:rPr lang="en-US" altLang="ko-KR" b="1" dirty="0"/>
                <a:t>(</a:t>
              </a:r>
              <a:r>
                <a:rPr lang="ko-KR" altLang="en-US" b="1" dirty="0"/>
                <a:t>주요내용 수정 불가</a:t>
              </a:r>
              <a:r>
                <a:rPr lang="en-US" altLang="ko-KR" b="1" dirty="0"/>
                <a:t>)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07E2B70-F91A-422C-85D8-9333D50C435D}"/>
              </a:ext>
            </a:extLst>
          </p:cNvPr>
          <p:cNvGrpSpPr/>
          <p:nvPr/>
        </p:nvGrpSpPr>
        <p:grpSpPr>
          <a:xfrm>
            <a:off x="750645" y="5456535"/>
            <a:ext cx="7205710" cy="374735"/>
            <a:chOff x="767408" y="4997031"/>
            <a:chExt cx="7205710" cy="374735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619A9A8-0F8F-4E7F-B3A8-4D34F1300FDF}"/>
                </a:ext>
              </a:extLst>
            </p:cNvPr>
            <p:cNvSpPr/>
            <p:nvPr/>
          </p:nvSpPr>
          <p:spPr>
            <a:xfrm>
              <a:off x="767408" y="5009047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Dinmed" pitchFamily="2" charset="0"/>
                <a:ea typeface="Rix고딕 EB" pitchFamily="18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7C38B5-9438-4B73-8B72-B666D9859169}"/>
                </a:ext>
              </a:extLst>
            </p:cNvPr>
            <p:cNvSpPr txBox="1"/>
            <p:nvPr/>
          </p:nvSpPr>
          <p:spPr>
            <a:xfrm>
              <a:off x="1057442" y="4997031"/>
              <a:ext cx="69156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/>
                <a:t>발표 슬라이드 본문 내용 외</a:t>
              </a:r>
              <a:r>
                <a:rPr lang="en-US" altLang="ko-KR" b="1" dirty="0"/>
                <a:t>, </a:t>
              </a:r>
              <a:r>
                <a:rPr lang="ko-KR" altLang="en-US" b="1" dirty="0"/>
                <a:t>별도의 첨부 자료 추가 및 제출 불가</a:t>
              </a:r>
              <a:endParaRPr lang="en-US" altLang="ko-KR" b="1" dirty="0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80CB906F-D3FA-49CC-BAF8-0DBC824393E6}"/>
              </a:ext>
            </a:extLst>
          </p:cNvPr>
          <p:cNvGrpSpPr/>
          <p:nvPr/>
        </p:nvGrpSpPr>
        <p:grpSpPr>
          <a:xfrm>
            <a:off x="761479" y="5928248"/>
            <a:ext cx="6631696" cy="646331"/>
            <a:chOff x="762462" y="4969865"/>
            <a:chExt cx="6631696" cy="646331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879A787-E9F1-4AA2-80EF-144E98BAACFE}"/>
                </a:ext>
              </a:extLst>
            </p:cNvPr>
            <p:cNvSpPr/>
            <p:nvPr/>
          </p:nvSpPr>
          <p:spPr>
            <a:xfrm>
              <a:off x="762462" y="5003226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Dinmed" pitchFamily="2" charset="0"/>
                <a:ea typeface="Rix고딕 EB" pitchFamily="18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C96790-16A5-4483-AE41-F68282549676}"/>
                </a:ext>
              </a:extLst>
            </p:cNvPr>
            <p:cNvSpPr txBox="1"/>
            <p:nvPr/>
          </p:nvSpPr>
          <p:spPr>
            <a:xfrm>
              <a:off x="1047549" y="4969865"/>
              <a:ext cx="63466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10</a:t>
              </a:r>
              <a:r>
                <a:rPr lang="ko-KR" altLang="en-US" b="1" dirty="0"/>
                <a:t>월 </a:t>
              </a:r>
              <a:r>
                <a:rPr lang="en-US" altLang="ko-KR" b="1" dirty="0"/>
                <a:t>11</a:t>
              </a:r>
              <a:r>
                <a:rPr lang="ko-KR" altLang="en-US" b="1" dirty="0"/>
                <a:t>일</a:t>
              </a:r>
              <a:r>
                <a:rPr lang="en-US" altLang="ko-KR" b="1" dirty="0"/>
                <a:t>(</a:t>
              </a:r>
              <a:r>
                <a:rPr lang="ko-KR" altLang="en-US" b="1" dirty="0"/>
                <a:t>금</a:t>
              </a:r>
              <a:r>
                <a:rPr lang="en-US" altLang="ko-KR" b="1" dirty="0"/>
                <a:t>) 11</a:t>
              </a:r>
              <a:r>
                <a:rPr lang="ko-KR" altLang="en-US" b="1" dirty="0"/>
                <a:t>시까지 이메일</a:t>
              </a:r>
              <a:r>
                <a:rPr lang="en-US" altLang="ko-KR" b="1" dirty="0">
                  <a:solidFill>
                    <a:srgbClr val="0000FF"/>
                  </a:solidFill>
                </a:rPr>
                <a:t>(dadume90@dgu.ac.kr)</a:t>
              </a:r>
              <a:r>
                <a:rPr lang="ko-KR" altLang="en-US" b="1" dirty="0"/>
                <a:t>을 </a:t>
              </a:r>
              <a:endParaRPr lang="en-US" altLang="ko-KR" b="1" dirty="0"/>
            </a:p>
            <a:p>
              <a:r>
                <a:rPr lang="ko-KR" altLang="en-US" b="1" dirty="0"/>
                <a:t>통한 제출</a:t>
              </a:r>
              <a:r>
                <a:rPr lang="en-US" altLang="ko-KR" b="1" dirty="0">
                  <a:solidFill>
                    <a:srgbClr val="0000FF"/>
                  </a:solidFill>
                </a:rPr>
                <a:t>(</a:t>
              </a:r>
              <a:r>
                <a:rPr lang="ko-KR" altLang="en-US" b="1" dirty="0">
                  <a:solidFill>
                    <a:srgbClr val="0000FF"/>
                  </a:solidFill>
                </a:rPr>
                <a:t>기한엄수</a:t>
              </a:r>
              <a:r>
                <a:rPr lang="en-US" altLang="ko-KR" b="1" dirty="0">
                  <a:solidFill>
                    <a:srgbClr val="0000FF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888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7504" y="292006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/>
              <a:t>2024</a:t>
            </a:r>
            <a:r>
              <a:rPr lang="ko-KR" altLang="en-US" sz="2400" b="1" dirty="0"/>
              <a:t>년 예비창업패키지 </a:t>
            </a:r>
            <a:r>
              <a:rPr lang="en-US" altLang="ko-KR" sz="2400" b="1" dirty="0"/>
              <a:t>DU </a:t>
            </a:r>
            <a:r>
              <a:rPr lang="ko-KR" altLang="en-US" sz="2400" b="1" dirty="0"/>
              <a:t>사전 </a:t>
            </a:r>
            <a:r>
              <a:rPr lang="ko-KR" altLang="en-US" sz="2400" b="1" dirty="0" err="1"/>
              <a:t>인큐베이팅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일반형</a:t>
            </a:r>
            <a:r>
              <a:rPr lang="en-US" altLang="ko-KR" sz="2400" b="1" dirty="0"/>
              <a:t>)</a:t>
            </a:r>
            <a:r>
              <a:rPr lang="ko-KR" altLang="en-US" sz="2400" b="1" dirty="0"/>
              <a:t> 발표평가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3170" y="2060848"/>
            <a:ext cx="8661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u="sng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창업아이템명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57365" y="5197083"/>
            <a:ext cx="8424936" cy="13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/>
              <a:buChar char="•"/>
              <a:defRPr lang="ko-KR"/>
            </a:pPr>
            <a:r>
              <a:rPr lang="ko-KR" altLang="en-US" b="1" dirty="0">
                <a:latin typeface="+mj-ea"/>
              </a:rPr>
              <a:t>전문기술분야 </a:t>
            </a:r>
            <a:r>
              <a:rPr lang="en-US" altLang="ko-KR" b="1" dirty="0">
                <a:latin typeface="+mj-ea"/>
              </a:rPr>
              <a:t>: </a:t>
            </a:r>
            <a:r>
              <a:rPr lang="ko-KR" altLang="en-US" b="1" dirty="0" err="1">
                <a:solidFill>
                  <a:srgbClr val="0000FF"/>
                </a:solidFill>
                <a:latin typeface="+mj-ea"/>
              </a:rPr>
              <a:t>공예</a:t>
            </a:r>
            <a:r>
              <a:rPr lang="ko-KR" altLang="en-US" b="1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b="1" dirty="0" err="1">
                <a:solidFill>
                  <a:srgbClr val="0000FF"/>
                </a:solidFill>
                <a:latin typeface="+mj-ea"/>
              </a:rPr>
              <a:t>디자인</a:t>
            </a:r>
            <a:r>
              <a:rPr lang="en-US" altLang="ko-KR" b="1" dirty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b="1" dirty="0" err="1">
                <a:solidFill>
                  <a:srgbClr val="0000FF"/>
                </a:solidFill>
                <a:latin typeface="+mj-ea"/>
              </a:rPr>
              <a:t>정보</a:t>
            </a:r>
            <a:r>
              <a:rPr lang="ko-KR" altLang="en-US" b="1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b="1" dirty="0" err="1">
                <a:solidFill>
                  <a:srgbClr val="0000FF"/>
                </a:solidFill>
                <a:latin typeface="+mj-ea"/>
              </a:rPr>
              <a:t>통신</a:t>
            </a:r>
            <a:r>
              <a:rPr lang="ko-KR" altLang="en-US" b="1" dirty="0">
                <a:solidFill>
                  <a:srgbClr val="0000FF"/>
                </a:solidFill>
                <a:latin typeface="+mj-ea"/>
              </a:rPr>
              <a:t> 등 지원분야</a:t>
            </a:r>
            <a:endParaRPr lang="en-US" altLang="ko-KR" b="1" dirty="0">
              <a:solidFill>
                <a:srgbClr val="0000FF"/>
              </a:solidFill>
              <a:latin typeface="+mj-ea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/>
              <a:buChar char="•"/>
              <a:defRPr lang="ko-KR"/>
            </a:pPr>
            <a:r>
              <a:rPr lang="ko-KR" altLang="en-US" b="1" dirty="0">
                <a:latin typeface="+mj-ea"/>
              </a:rPr>
              <a:t>기업명</a:t>
            </a:r>
            <a:r>
              <a:rPr lang="en-US" altLang="ko-KR" b="1" dirty="0">
                <a:latin typeface="+mj-ea"/>
              </a:rPr>
              <a:t>(</a:t>
            </a:r>
            <a:r>
              <a:rPr lang="ko-KR" altLang="en-US" b="1" dirty="0">
                <a:latin typeface="+mj-ea"/>
              </a:rPr>
              <a:t>예정</a:t>
            </a:r>
            <a:r>
              <a:rPr lang="en-US" altLang="ko-KR" b="1" dirty="0">
                <a:latin typeface="+mj-ea"/>
              </a:rPr>
              <a:t>)</a:t>
            </a:r>
            <a:r>
              <a:rPr lang="ko-KR" altLang="en-US" b="1" dirty="0">
                <a:latin typeface="+mj-ea"/>
              </a:rPr>
              <a:t> </a:t>
            </a:r>
            <a:r>
              <a:rPr lang="en-US" altLang="ko-KR" b="1" dirty="0">
                <a:solidFill>
                  <a:srgbClr val="0000FF"/>
                </a:solidFill>
                <a:latin typeface="+mj-ea"/>
              </a:rPr>
              <a:t>: </a:t>
            </a:r>
            <a:r>
              <a:rPr lang="ko-KR" altLang="en-US" b="1" dirty="0">
                <a:solidFill>
                  <a:srgbClr val="0000FF"/>
                </a:solidFill>
                <a:latin typeface="+mj-ea"/>
              </a:rPr>
              <a:t>주식회사 동국대학교</a:t>
            </a:r>
            <a:endParaRPr lang="en-US" altLang="ko-KR" b="1" dirty="0">
              <a:solidFill>
                <a:srgbClr val="0000FF"/>
              </a:solidFill>
              <a:latin typeface="+mj-ea"/>
            </a:endParaRP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Arial"/>
              <a:buChar char="•"/>
              <a:defRPr lang="ko-KR"/>
            </a:pPr>
            <a:r>
              <a:rPr lang="ko-KR" altLang="en-US" b="1" dirty="0">
                <a:solidFill>
                  <a:srgbClr val="000000"/>
                </a:solidFill>
                <a:latin typeface="+mj-ea"/>
                <a:ea typeface="+mj-ea"/>
              </a:rPr>
              <a:t>주관기관명 </a:t>
            </a:r>
            <a:r>
              <a:rPr lang="en-US" altLang="ko-KR" b="1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ko-KR" altLang="en-US" b="1" dirty="0">
                <a:solidFill>
                  <a:srgbClr val="000000"/>
                </a:solidFill>
                <a:latin typeface="+mj-ea"/>
                <a:ea typeface="+mj-ea"/>
              </a:rPr>
              <a:t>동국대학교</a:t>
            </a:r>
            <a:endParaRPr lang="en-US" altLang="ko-KR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53820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906750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434052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목  차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11560" y="1124744"/>
            <a:ext cx="8424936" cy="469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solidFill>
                  <a:srgbClr val="000000"/>
                </a:solidFill>
                <a:latin typeface="+mn-ea"/>
              </a:rPr>
              <a:t>문제인식</a:t>
            </a: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(Problem)</a:t>
            </a: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1-1.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창업아이템</a:t>
            </a: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배경 및 필요성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1-2.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창업아이템 목표시장</a:t>
            </a: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고객</a:t>
            </a: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현황 분석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2. </a:t>
            </a:r>
            <a:r>
              <a:rPr lang="ko-KR" altLang="en-US" b="1" dirty="0">
                <a:solidFill>
                  <a:srgbClr val="000000"/>
                </a:solidFill>
                <a:latin typeface="+mn-ea"/>
              </a:rPr>
              <a:t>실현가능성</a:t>
            </a: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(Solution)</a:t>
            </a: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2-1.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창업아이템 현황</a:t>
            </a: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준비 정도</a:t>
            </a: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)</a:t>
            </a: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2-2.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창업아이템 실현 및 구체화 방안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3. </a:t>
            </a:r>
            <a:r>
              <a:rPr lang="ko-KR" altLang="en-US" b="1" dirty="0">
                <a:solidFill>
                  <a:srgbClr val="000000"/>
                </a:solidFill>
                <a:latin typeface="+mn-ea"/>
              </a:rPr>
              <a:t>성장전략</a:t>
            </a: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(Scale-up)</a:t>
            </a: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3-1.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창업아이템 비즈니스 모델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3-2.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창업아이템 사업화 추진 전략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4. </a:t>
            </a:r>
            <a:r>
              <a:rPr lang="ko-KR" altLang="en-US" b="1" dirty="0">
                <a:solidFill>
                  <a:srgbClr val="000000"/>
                </a:solidFill>
                <a:latin typeface="+mn-ea"/>
              </a:rPr>
              <a:t>팀 구성</a:t>
            </a: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(Team)</a:t>
            </a: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4-1.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대표자</a:t>
            </a: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팀</a:t>
            </a: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 현황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4-2.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외부 협력 현황 및 활용 방안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24840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1338798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807095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안내사항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05898" y="1815764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 lang="ko-KR"/>
            </a:pPr>
            <a:r>
              <a:rPr lang="ko-KR" altLang="en-US" sz="1200" b="1" i="1" dirty="0">
                <a:solidFill>
                  <a:srgbClr val="0000CC"/>
                </a:solidFill>
                <a:latin typeface="+mn-ea"/>
              </a:rPr>
              <a:t>목차 이후 내용은 자유 구성하여 작성 부탁드리며</a:t>
            </a:r>
            <a:endParaRPr lang="en-US" altLang="ko-KR" sz="1200" b="1" i="1" dirty="0">
              <a:solidFill>
                <a:srgbClr val="0000CC"/>
              </a:solidFill>
              <a:latin typeface="+mn-ea"/>
            </a:endParaRPr>
          </a:p>
          <a:p>
            <a:pPr lvl="0" algn="ctr">
              <a:spcBef>
                <a:spcPct val="20000"/>
              </a:spcBef>
              <a:defRPr lang="ko-KR"/>
            </a:pPr>
            <a:endParaRPr lang="en-US" altLang="ko-KR" sz="1200" b="1" i="1" dirty="0">
              <a:solidFill>
                <a:srgbClr val="0000CC"/>
              </a:solidFill>
              <a:latin typeface="+mn-ea"/>
            </a:endParaRPr>
          </a:p>
          <a:p>
            <a:pPr lvl="0" algn="ctr">
              <a:spcBef>
                <a:spcPct val="20000"/>
              </a:spcBef>
              <a:defRPr lang="ko-KR"/>
            </a:pPr>
            <a:r>
              <a:rPr lang="ko-KR" altLang="en-US" sz="1200" b="1" i="1" dirty="0">
                <a:solidFill>
                  <a:srgbClr val="0000CC"/>
                </a:solidFill>
                <a:latin typeface="+mn-ea"/>
              </a:rPr>
              <a:t>사업계획서의 내용을 기반으로 작성하여 주시기 바랍니다</a:t>
            </a:r>
            <a:endParaRPr lang="en-US" altLang="ko-KR" sz="1200" b="1" i="1" dirty="0">
              <a:solidFill>
                <a:srgbClr val="0000CC"/>
              </a:solidFill>
              <a:latin typeface="+mn-ea"/>
            </a:endParaRPr>
          </a:p>
          <a:p>
            <a:pPr lvl="0" algn="ctr">
              <a:spcBef>
                <a:spcPct val="20000"/>
              </a:spcBef>
              <a:defRPr lang="ko-KR"/>
            </a:pPr>
            <a:r>
              <a:rPr lang="en-US" altLang="ko-KR" sz="1200" b="1" i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ko-KR" altLang="en-US" sz="1200" b="1" i="1" dirty="0">
                <a:solidFill>
                  <a:srgbClr val="0000CC"/>
                </a:solidFill>
                <a:latin typeface="+mn-ea"/>
              </a:rPr>
              <a:t>사업계획서에 없는 내용은 넣으실 수 없습니다</a:t>
            </a:r>
            <a:r>
              <a:rPr lang="en-US" altLang="ko-KR" sz="1200" b="1" i="1" dirty="0">
                <a:solidFill>
                  <a:srgbClr val="0000CC"/>
                </a:solidFill>
                <a:latin typeface="+mn-ea"/>
              </a:rPr>
              <a:t>)</a:t>
            </a:r>
          </a:p>
          <a:p>
            <a:pPr lvl="0" algn="ctr">
              <a:spcBef>
                <a:spcPct val="20000"/>
              </a:spcBef>
              <a:defRPr lang="ko-KR"/>
            </a:pPr>
            <a:endParaRPr lang="en-US" altLang="ko-KR" sz="1200" b="1" i="1" dirty="0">
              <a:solidFill>
                <a:srgbClr val="0000CC"/>
              </a:solidFill>
              <a:latin typeface="+mn-ea"/>
            </a:endParaRPr>
          </a:p>
          <a:p>
            <a:pPr lvl="0" algn="ctr">
              <a:spcBef>
                <a:spcPct val="20000"/>
              </a:spcBef>
              <a:defRPr lang="ko-KR"/>
            </a:pPr>
            <a:r>
              <a:rPr lang="ko-KR" altLang="en-US" sz="1200" b="1" i="1" dirty="0">
                <a:solidFill>
                  <a:srgbClr val="0000CC"/>
                </a:solidFill>
                <a:latin typeface="+mn-ea"/>
              </a:rPr>
              <a:t>블라인드 평가를 위하여 대표 및 팀원의 이름</a:t>
            </a:r>
            <a:r>
              <a:rPr lang="en-US" altLang="ko-KR" sz="1200" b="1" i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ko-KR" altLang="en-US" sz="1200" b="1" i="1" dirty="0">
                <a:solidFill>
                  <a:srgbClr val="0000CC"/>
                </a:solidFill>
                <a:latin typeface="+mn-ea"/>
              </a:rPr>
              <a:t>사진</a:t>
            </a:r>
            <a:r>
              <a:rPr lang="en-US" altLang="ko-KR" sz="1200" b="1" i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ko-KR" altLang="en-US" sz="1200" b="1" i="1" dirty="0">
                <a:solidFill>
                  <a:srgbClr val="0000CC"/>
                </a:solidFill>
                <a:latin typeface="+mn-ea"/>
              </a:rPr>
              <a:t>소속학교 등은 </a:t>
            </a:r>
            <a:r>
              <a:rPr lang="ko-KR" altLang="en-US" sz="1200" b="1" i="1" dirty="0" err="1">
                <a:solidFill>
                  <a:srgbClr val="0000CC"/>
                </a:solidFill>
                <a:latin typeface="+mn-ea"/>
              </a:rPr>
              <a:t>마스킹해주시기</a:t>
            </a:r>
            <a:r>
              <a:rPr lang="ko-KR" altLang="en-US" sz="1200" b="1" i="1" dirty="0">
                <a:solidFill>
                  <a:srgbClr val="0000CC"/>
                </a:solidFill>
                <a:latin typeface="+mn-ea"/>
              </a:rPr>
              <a:t> 바랍니다</a:t>
            </a:r>
            <a:endParaRPr lang="en-US" altLang="ko-KR" sz="1200" b="1" i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8653DF-7A4E-4083-ACE3-63FBB89C642D}"/>
              </a:ext>
            </a:extLst>
          </p:cNvPr>
          <p:cNvSpPr txBox="1"/>
          <p:nvPr/>
        </p:nvSpPr>
        <p:spPr>
          <a:xfrm>
            <a:off x="231162" y="292006"/>
            <a:ext cx="4054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</a:rPr>
              <a:t>※ </a:t>
            </a:r>
            <a:r>
              <a:rPr lang="ko-KR" altLang="en-US" sz="24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</p:spTree>
    <p:extLst>
      <p:ext uri="{BB962C8B-B14F-4D97-AF65-F5344CB8AC3E}">
        <p14:creationId xmlns:p14="http://schemas.microsoft.com/office/powerpoint/2010/main" val="3500724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_x242992240" descr="DRW0000458406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62" y="1517440"/>
            <a:ext cx="6799262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1162" y="292006"/>
            <a:ext cx="6460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</a:rPr>
              <a:t>※ PDF </a:t>
            </a:r>
            <a:r>
              <a:rPr lang="ko-KR" altLang="en-US" sz="2400" b="1" dirty="0">
                <a:solidFill>
                  <a:srgbClr val="0000FF"/>
                </a:solidFill>
              </a:rPr>
              <a:t>변환 방법 </a:t>
            </a:r>
            <a:r>
              <a:rPr lang="en-US" altLang="ko-KR" sz="2400" b="1" dirty="0">
                <a:solidFill>
                  <a:srgbClr val="0000FF"/>
                </a:solidFill>
              </a:rPr>
              <a:t>– </a:t>
            </a:r>
            <a:r>
              <a:rPr lang="ko-KR" altLang="en-US" sz="24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31162" y="1052736"/>
            <a:ext cx="325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맑은 고딕"/>
                <a:ea typeface="맑은 고딕"/>
              </a:rPr>
              <a:t>① 파일 </a:t>
            </a:r>
            <a:r>
              <a:rPr lang="en-US" altLang="ko-KR" b="1" dirty="0">
                <a:latin typeface="맑은 고딕"/>
                <a:ea typeface="맑은 고딕"/>
              </a:rPr>
              <a:t>– </a:t>
            </a:r>
            <a:r>
              <a:rPr lang="ko-KR" altLang="en-US" b="1" dirty="0">
                <a:latin typeface="맑은 고딕"/>
                <a:ea typeface="맑은 고딕"/>
              </a:rPr>
              <a:t>다른 이름으로 저장</a:t>
            </a:r>
            <a:endParaRPr lang="ko-KR" altLang="en-US" b="1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42024" y="1677784"/>
            <a:ext cx="42491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482844" y="2108364"/>
            <a:ext cx="1128664" cy="2407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690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1162" y="292006"/>
            <a:ext cx="6460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</a:rPr>
              <a:t>※ PDF </a:t>
            </a:r>
            <a:r>
              <a:rPr lang="ko-KR" altLang="en-US" sz="2400" b="1" dirty="0">
                <a:solidFill>
                  <a:srgbClr val="0000FF"/>
                </a:solidFill>
              </a:rPr>
              <a:t>변환 방법 </a:t>
            </a:r>
            <a:r>
              <a:rPr lang="en-US" altLang="ko-KR" sz="2400" b="1" dirty="0">
                <a:solidFill>
                  <a:srgbClr val="0000FF"/>
                </a:solidFill>
              </a:rPr>
              <a:t>– </a:t>
            </a:r>
            <a:r>
              <a:rPr lang="ko-KR" altLang="en-US" sz="24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51520" y="1052736"/>
            <a:ext cx="3413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맑은 고딕"/>
                <a:ea typeface="맑은 고딕"/>
              </a:rPr>
              <a:t>② 파일 형식 </a:t>
            </a:r>
            <a:r>
              <a:rPr lang="en-US" altLang="ko-KR" b="1" dirty="0">
                <a:latin typeface="맑은 고딕"/>
                <a:ea typeface="맑은 고딕"/>
              </a:rPr>
              <a:t>‘PDF’ </a:t>
            </a:r>
            <a:r>
              <a:rPr lang="ko-KR" altLang="en-US" b="1" dirty="0">
                <a:latin typeface="맑은 고딕"/>
                <a:ea typeface="맑은 고딕"/>
              </a:rPr>
              <a:t>선택 </a:t>
            </a:r>
            <a:r>
              <a:rPr lang="en-US" altLang="ko-KR" b="1" dirty="0">
                <a:latin typeface="맑은 고딕"/>
                <a:ea typeface="맑은 고딕"/>
              </a:rPr>
              <a:t>- </a:t>
            </a:r>
            <a:r>
              <a:rPr lang="ko-KR" altLang="en-US" b="1" dirty="0">
                <a:latin typeface="맑은 고딕"/>
                <a:ea typeface="맑은 고딕"/>
              </a:rPr>
              <a:t>저장</a:t>
            </a:r>
            <a:endParaRPr lang="ko-KR" altLang="en-US" b="1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8933FD-9C26-4E90-A33B-718A896D2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503008"/>
            <a:ext cx="7056784" cy="490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67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327</Words>
  <Application>Microsoft Office PowerPoint</Application>
  <PresentationFormat>화면 슬라이드 쇼(4:3)</PresentationFormat>
  <Paragraphs>55</Paragraphs>
  <Slides>6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Dinmed</vt:lpstr>
      <vt:lpstr>HY견고딕</vt:lpstr>
      <vt:lpstr>Rix고딕 EB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동국대학교</dc:creator>
  <cp:lastModifiedBy>USER</cp:lastModifiedBy>
  <cp:revision>120</cp:revision>
  <cp:lastPrinted>2021-04-22T09:41:12Z</cp:lastPrinted>
  <dcterms:created xsi:type="dcterms:W3CDTF">2016-05-27T01:27:44Z</dcterms:created>
  <dcterms:modified xsi:type="dcterms:W3CDTF">2024-09-24T04:31:17Z</dcterms:modified>
</cp:coreProperties>
</file>