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x="9906000" cy="6858000"/>
  <p:notesSz cx="9906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2950" y="2125980"/>
            <a:ext cx="84201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맑은 고딕"/>
                <a:cs typeface="맑은 고딕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2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683C2D"/>
                </a:solidFill>
                <a:latin typeface="맑은 고딕"/>
                <a:cs typeface="맑은 고딕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rgbClr val="683C2D"/>
                </a:solidFill>
                <a:latin typeface="맑은 고딕"/>
                <a:cs typeface="맑은 고딕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맑은 고딕"/>
                <a:cs typeface="맑은 고딕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683C2D"/>
                </a:solidFill>
                <a:latin typeface="맑은 고딕"/>
                <a:cs typeface="맑은 고딕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rgbClr val="683C2D"/>
                </a:solidFill>
                <a:latin typeface="맑은 고딕"/>
                <a:cs typeface="맑은 고딕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맑은 고딕"/>
                <a:cs typeface="맑은 고딕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9530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10159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rgbClr val="683C2D"/>
                </a:solidFill>
                <a:latin typeface="맑은 고딕"/>
                <a:cs typeface="맑은 고딕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맑은 고딕"/>
                <a:cs typeface="맑은 고딕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rgbClr val="683C2D"/>
                </a:solidFill>
                <a:latin typeface="맑은 고딕"/>
                <a:cs typeface="맑은 고딕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4475" cy="6851901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48767"/>
            <a:ext cx="683514" cy="677417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8620" y="48767"/>
            <a:ext cx="707898" cy="67741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rgbClr val="683C2D"/>
                </a:solidFill>
                <a:latin typeface="맑은 고딕"/>
                <a:cs typeface="맑은 고딕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904475" cy="685190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739" y="100710"/>
            <a:ext cx="4016375" cy="4471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맑은 고딕"/>
                <a:cs typeface="맑은 고딕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621784" y="2271750"/>
            <a:ext cx="4895850" cy="29597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683C2D"/>
                </a:solidFill>
                <a:latin typeface="맑은 고딕"/>
                <a:cs typeface="맑은 고딕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368040" y="6377940"/>
            <a:ext cx="31699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3339" y="6595929"/>
            <a:ext cx="22034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1" i="0">
                <a:solidFill>
                  <a:srgbClr val="683C2D"/>
                </a:solidFill>
                <a:latin typeface="맑은 고딕"/>
                <a:cs typeface="맑은 고딕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9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3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3.png"/><Relationship Id="rId7" Type="http://schemas.openxmlformats.org/officeDocument/2006/relationships/image" Target="../media/image44.png"/><Relationship Id="rId8" Type="http://schemas.openxmlformats.org/officeDocument/2006/relationships/image" Target="../media/image45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9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Relationship Id="rId3" Type="http://schemas.openxmlformats.org/officeDocument/2006/relationships/image" Target="../media/image3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7.png"/><Relationship Id="rId7" Type="http://schemas.openxmlformats.org/officeDocument/2006/relationships/image" Target="../media/image44.png"/><Relationship Id="rId8" Type="http://schemas.openxmlformats.org/officeDocument/2006/relationships/image" Target="../media/image45.jp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Relationship Id="rId3" Type="http://schemas.openxmlformats.org/officeDocument/2006/relationships/image" Target="../media/image46.png"/><Relationship Id="rId4" Type="http://schemas.openxmlformats.org/officeDocument/2006/relationships/image" Target="../media/image3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Relationship Id="rId7" Type="http://schemas.openxmlformats.org/officeDocument/2006/relationships/image" Target="../media/image47.png"/><Relationship Id="rId8" Type="http://schemas.openxmlformats.org/officeDocument/2006/relationships/image" Target="../media/image44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9.pn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Relationship Id="rId3" Type="http://schemas.openxmlformats.org/officeDocument/2006/relationships/image" Target="../media/image3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50.png"/><Relationship Id="rId7" Type="http://schemas.openxmlformats.org/officeDocument/2006/relationships/image" Target="../media/image44.png"/><Relationship Id="rId8" Type="http://schemas.openxmlformats.org/officeDocument/2006/relationships/image" Target="../media/image51.jp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image" Target="../media/image3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Relationship Id="rId7" Type="http://schemas.openxmlformats.org/officeDocument/2006/relationships/image" Target="../media/image50.png"/><Relationship Id="rId8" Type="http://schemas.openxmlformats.org/officeDocument/2006/relationships/image" Target="../media/image44.pn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Relationship Id="rId4" Type="http://schemas.openxmlformats.org/officeDocument/2006/relationships/image" Target="../media/image54.pn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Relationship Id="rId3" Type="http://schemas.openxmlformats.org/officeDocument/2006/relationships/image" Target="../media/image56.png"/><Relationship Id="rId4" Type="http://schemas.openxmlformats.org/officeDocument/2006/relationships/image" Target="../media/image32.png"/><Relationship Id="rId5" Type="http://schemas.openxmlformats.org/officeDocument/2006/relationships/image" Target="../media/image57.png"/><Relationship Id="rId6" Type="http://schemas.openxmlformats.org/officeDocument/2006/relationships/image" Target="../media/image30.png"/><Relationship Id="rId7" Type="http://schemas.openxmlformats.org/officeDocument/2006/relationships/image" Target="../media/image58.png"/><Relationship Id="rId8" Type="http://schemas.openxmlformats.org/officeDocument/2006/relationships/image" Target="../media/image59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png"/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5" Type="http://schemas.openxmlformats.org/officeDocument/2006/relationships/image" Target="../media/image32.png"/><Relationship Id="rId6" Type="http://schemas.openxmlformats.org/officeDocument/2006/relationships/image" Target="../media/image57.png"/><Relationship Id="rId7" Type="http://schemas.openxmlformats.org/officeDocument/2006/relationships/image" Target="../media/image30.png"/><Relationship Id="rId8" Type="http://schemas.openxmlformats.org/officeDocument/2006/relationships/image" Target="../media/image60.pn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png"/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5" Type="http://schemas.openxmlformats.org/officeDocument/2006/relationships/image" Target="../media/image32.png"/><Relationship Id="rId6" Type="http://schemas.openxmlformats.org/officeDocument/2006/relationships/image" Target="../media/image57.png"/><Relationship Id="rId7" Type="http://schemas.openxmlformats.org/officeDocument/2006/relationships/image" Target="../media/image30.png"/><Relationship Id="rId8" Type="http://schemas.openxmlformats.org/officeDocument/2006/relationships/image" Target="../media/image61.pn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png"/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5" Type="http://schemas.openxmlformats.org/officeDocument/2006/relationships/image" Target="../media/image32.png"/><Relationship Id="rId6" Type="http://schemas.openxmlformats.org/officeDocument/2006/relationships/image" Target="../media/image57.png"/><Relationship Id="rId7" Type="http://schemas.openxmlformats.org/officeDocument/2006/relationships/image" Target="../media/image30.png"/><Relationship Id="rId8" Type="http://schemas.openxmlformats.org/officeDocument/2006/relationships/image" Target="../media/image63.pn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Relationship Id="rId4" Type="http://schemas.openxmlformats.org/officeDocument/2006/relationships/image" Target="../media/image66.pn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7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jpg"/><Relationship Id="rId8" Type="http://schemas.openxmlformats.org/officeDocument/2006/relationships/image" Target="../media/image15.jpg"/><Relationship Id="rId9" Type="http://schemas.openxmlformats.org/officeDocument/2006/relationships/image" Target="../media/image16.jpg"/><Relationship Id="rId10" Type="http://schemas.openxmlformats.org/officeDocument/2006/relationships/image" Target="../media/image17.png"/><Relationship Id="rId11" Type="http://schemas.openxmlformats.org/officeDocument/2006/relationships/image" Target="../media/image18.png"/><Relationship Id="rId12" Type="http://schemas.openxmlformats.org/officeDocument/2006/relationships/image" Target="../media/image19.png"/><Relationship Id="rId13" Type="http://schemas.openxmlformats.org/officeDocument/2006/relationships/image" Target="../media/image20.png"/><Relationship Id="rId14" Type="http://schemas.openxmlformats.org/officeDocument/2006/relationships/image" Target="../media/image21.png"/><Relationship Id="rId15" Type="http://schemas.openxmlformats.org/officeDocument/2006/relationships/image" Target="../media/image22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8" Type="http://schemas.openxmlformats.org/officeDocument/2006/relationships/image" Target="../media/image21.png"/><Relationship Id="rId9" Type="http://schemas.openxmlformats.org/officeDocument/2006/relationships/image" Target="../media/image22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33.png"/><Relationship Id="rId7" Type="http://schemas.openxmlformats.org/officeDocument/2006/relationships/image" Target="../media/image34.png"/><Relationship Id="rId8" Type="http://schemas.openxmlformats.org/officeDocument/2006/relationships/image" Target="../media/image35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33.png"/><Relationship Id="rId7" Type="http://schemas.openxmlformats.org/officeDocument/2006/relationships/image" Target="../media/image34.png"/><Relationship Id="rId8" Type="http://schemas.openxmlformats.org/officeDocument/2006/relationships/image" Target="../media/image35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Relationship Id="rId4" Type="http://schemas.openxmlformats.org/officeDocument/2006/relationships/image" Target="../media/image38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5999" cy="278587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69770" y="2968498"/>
            <a:ext cx="5967095" cy="4064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500" spc="-20" b="1">
                <a:solidFill>
                  <a:srgbClr val="683C2D"/>
                </a:solidFill>
                <a:latin typeface="맑은 고딕"/>
                <a:cs typeface="맑은 고딕"/>
              </a:rPr>
              <a:t>2026-</a:t>
            </a:r>
            <a:r>
              <a:rPr dirty="0" sz="2500" b="1">
                <a:solidFill>
                  <a:srgbClr val="683C2D"/>
                </a:solidFill>
                <a:latin typeface="맑은 고딕"/>
                <a:cs typeface="맑은 고딕"/>
              </a:rPr>
              <a:t>2학기</a:t>
            </a:r>
            <a:r>
              <a:rPr dirty="0" sz="2500" spc="-7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500" b="1">
                <a:solidFill>
                  <a:srgbClr val="683C2D"/>
                </a:solidFill>
                <a:latin typeface="맑은 고딕"/>
                <a:cs typeface="맑은 고딕"/>
              </a:rPr>
              <a:t>일반대학원</a:t>
            </a:r>
            <a:r>
              <a:rPr dirty="0" sz="2500" spc="-5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500" b="1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2500" spc="-6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500" b="1">
                <a:solidFill>
                  <a:srgbClr val="683C2D"/>
                </a:solidFill>
                <a:latin typeface="맑은 고딕"/>
                <a:cs typeface="맑은 고딕"/>
              </a:rPr>
              <a:t>발급</a:t>
            </a:r>
            <a:r>
              <a:rPr dirty="0" sz="2500" spc="-6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500" spc="-25" b="1">
                <a:solidFill>
                  <a:srgbClr val="683C2D"/>
                </a:solidFill>
                <a:latin typeface="맑은 고딕"/>
                <a:cs typeface="맑은 고딕"/>
              </a:rPr>
              <a:t>안내</a:t>
            </a:r>
            <a:endParaRPr sz="2500">
              <a:latin typeface="맑은 고딕"/>
              <a:cs typeface="맑은 고딕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4" name="object 4" descr=""/>
          <p:cNvSpPr txBox="1"/>
          <p:nvPr/>
        </p:nvSpPr>
        <p:spPr>
          <a:xfrm>
            <a:off x="7711567" y="5471871"/>
            <a:ext cx="1764664" cy="6210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5"/>
              </a:spcBef>
            </a:pPr>
            <a:r>
              <a:rPr dirty="0" sz="1950" spc="-25">
                <a:solidFill>
                  <a:srgbClr val="683C2D"/>
                </a:solidFill>
                <a:latin typeface="맑은 고딕"/>
                <a:cs typeface="맑은 고딕"/>
              </a:rPr>
              <a:t>학생처</a:t>
            </a:r>
            <a:endParaRPr sz="1950">
              <a:latin typeface="맑은 고딕"/>
              <a:cs typeface="맑은 고딕"/>
            </a:endParaRPr>
          </a:p>
          <a:p>
            <a:pPr algn="r" marR="5080">
              <a:lnSpc>
                <a:spcPct val="100000"/>
              </a:lnSpc>
            </a:pPr>
            <a:r>
              <a:rPr dirty="0" sz="1950" spc="-10">
                <a:solidFill>
                  <a:srgbClr val="683C2D"/>
                </a:solidFill>
                <a:latin typeface="맑은 고딕"/>
                <a:cs typeface="맑은 고딕"/>
              </a:rPr>
              <a:t>학생역량개발팀</a:t>
            </a:r>
            <a:endParaRPr sz="195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" y="752855"/>
            <a:ext cx="5696712" cy="569671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390513" y="2426970"/>
            <a:ext cx="2849880" cy="10934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457200" marR="5080" indent="-445134">
              <a:lnSpc>
                <a:spcPct val="100000"/>
              </a:lnSpc>
              <a:spcBef>
                <a:spcPts val="105"/>
              </a:spcBef>
            </a:pPr>
            <a:r>
              <a:rPr dirty="0" sz="3500">
                <a:solidFill>
                  <a:srgbClr val="683C2D"/>
                </a:solidFill>
              </a:rPr>
              <a:t>일반형</a:t>
            </a:r>
            <a:r>
              <a:rPr dirty="0" sz="3500" spc="-20">
                <a:solidFill>
                  <a:srgbClr val="683C2D"/>
                </a:solidFill>
              </a:rPr>
              <a:t> </a:t>
            </a:r>
            <a:r>
              <a:rPr dirty="0" sz="3500" spc="-25">
                <a:solidFill>
                  <a:srgbClr val="683C2D"/>
                </a:solidFill>
              </a:rPr>
              <a:t>학생증 </a:t>
            </a:r>
            <a:r>
              <a:rPr dirty="0" sz="3500">
                <a:solidFill>
                  <a:srgbClr val="683C2D"/>
                </a:solidFill>
              </a:rPr>
              <a:t>신청</a:t>
            </a:r>
            <a:r>
              <a:rPr dirty="0" sz="3500" spc="-25">
                <a:solidFill>
                  <a:srgbClr val="683C2D"/>
                </a:solidFill>
              </a:rPr>
              <a:t> 방법</a:t>
            </a:r>
            <a:endParaRPr sz="3500"/>
          </a:p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32003"/>
            <a:ext cx="3074670" cy="677545"/>
            <a:chOff x="0" y="32003"/>
            <a:chExt cx="3074670" cy="67754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2003"/>
              <a:ext cx="646938" cy="67741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840" y="32003"/>
              <a:ext cx="1012697" cy="67741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1644" y="32003"/>
              <a:ext cx="1012697" cy="677418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71244" y="32003"/>
              <a:ext cx="496062" cy="677418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64207" y="32003"/>
              <a:ext cx="1317497" cy="677418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78607" y="32003"/>
              <a:ext cx="496062" cy="677418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8739" y="112852"/>
            <a:ext cx="2796540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6. 신청</a:t>
            </a:r>
            <a:r>
              <a:rPr dirty="0" spc="5"/>
              <a:t> </a:t>
            </a:r>
            <a:r>
              <a:rPr dirty="0" spc="-10"/>
              <a:t>방법(일반형)</a:t>
            </a:r>
          </a:p>
        </p:txBody>
      </p:sp>
      <p:sp>
        <p:nvSpPr>
          <p:cNvPr id="10" name="object 10" descr=""/>
          <p:cNvSpPr txBox="1"/>
          <p:nvPr/>
        </p:nvSpPr>
        <p:spPr>
          <a:xfrm>
            <a:off x="78739" y="498433"/>
            <a:ext cx="8848090" cy="1261110"/>
          </a:xfrm>
          <a:prstGeom prst="rect">
            <a:avLst/>
          </a:prstGeom>
        </p:spPr>
        <p:txBody>
          <a:bodyPr wrap="square" lIns="0" tIns="1962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45"/>
              </a:spcBef>
            </a:pP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STEP1.</a:t>
            </a:r>
            <a:r>
              <a:rPr dirty="0" sz="24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엔드림스</a:t>
            </a:r>
            <a:r>
              <a:rPr dirty="0" sz="24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24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개인정보동의</a:t>
            </a:r>
            <a:r>
              <a:rPr dirty="0" sz="2400" spc="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FF0000"/>
                </a:solidFill>
                <a:latin typeface="맑은 고딕"/>
                <a:cs typeface="맑은 고딕"/>
              </a:rPr>
              <a:t>(반드시 pc로!</a:t>
            </a:r>
            <a:r>
              <a:rPr dirty="0" sz="2400" spc="10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FF0000"/>
                </a:solidFill>
                <a:latin typeface="맑은 고딕"/>
                <a:cs typeface="맑은 고딕"/>
              </a:rPr>
              <a:t>휴대폰</a:t>
            </a:r>
            <a:r>
              <a:rPr dirty="0" sz="2400" spc="5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2400" spc="-25">
                <a:solidFill>
                  <a:srgbClr val="FF0000"/>
                </a:solidFill>
                <a:latin typeface="맑은 고딕"/>
                <a:cs typeface="맑은 고딕"/>
              </a:rPr>
              <a:t>X!)</a:t>
            </a:r>
            <a:endParaRPr sz="2400">
              <a:latin typeface="맑은 고딕"/>
              <a:cs typeface="맑은 고딕"/>
            </a:endParaRPr>
          </a:p>
          <a:p>
            <a:pPr marL="314325" marR="5080">
              <a:lnSpc>
                <a:spcPct val="100000"/>
              </a:lnSpc>
              <a:spcBef>
                <a:spcPts val="1085"/>
              </a:spcBef>
            </a:pPr>
            <a:r>
              <a:rPr dirty="0" sz="1800" b="1">
                <a:solidFill>
                  <a:srgbClr val="683C2D"/>
                </a:solidFill>
                <a:latin typeface="맑은 고딕"/>
                <a:cs typeface="맑은 고딕"/>
              </a:rPr>
              <a:t>학사행정</a:t>
            </a:r>
            <a:r>
              <a:rPr dirty="0" sz="1800" spc="-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 b="1">
                <a:solidFill>
                  <a:srgbClr val="683C2D"/>
                </a:solidFill>
                <a:latin typeface="맑은 고딕"/>
                <a:cs typeface="맑은 고딕"/>
              </a:rPr>
              <a:t>→ 학생신청(기타)</a:t>
            </a:r>
            <a:r>
              <a:rPr dirty="0" sz="1800" spc="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 b="1">
                <a:solidFill>
                  <a:srgbClr val="683C2D"/>
                </a:solidFill>
                <a:latin typeface="맑은 고딕"/>
                <a:cs typeface="맑은 고딕"/>
              </a:rPr>
              <a:t>→ 학생증개인정보동의</a:t>
            </a:r>
            <a:r>
              <a:rPr dirty="0" sz="18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 b="1">
                <a:solidFill>
                  <a:srgbClr val="683C2D"/>
                </a:solidFill>
                <a:latin typeface="맑은 고딕"/>
                <a:cs typeface="맑은 고딕"/>
              </a:rPr>
              <a:t>→ 학생증 종류 </a:t>
            </a:r>
            <a:r>
              <a:rPr dirty="0" u="sng" sz="1800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일반형</a:t>
            </a:r>
            <a:r>
              <a:rPr dirty="0" u="sng" sz="1800" spc="5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800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선택</a:t>
            </a:r>
            <a:r>
              <a:rPr dirty="0" sz="1800" spc="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 spc="-50" b="1">
                <a:solidFill>
                  <a:srgbClr val="683C2D"/>
                </a:solidFill>
                <a:latin typeface="맑은 고딕"/>
                <a:cs typeface="맑은 고딕"/>
              </a:rPr>
              <a:t>→ </a:t>
            </a:r>
            <a:r>
              <a:rPr dirty="0" sz="1800" b="1">
                <a:solidFill>
                  <a:srgbClr val="683C2D"/>
                </a:solidFill>
                <a:latin typeface="맑은 고딕"/>
                <a:cs typeface="맑은 고딕"/>
              </a:rPr>
              <a:t>개인정보수집</a:t>
            </a:r>
            <a:r>
              <a:rPr dirty="0" sz="1800" spc="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 b="1">
                <a:solidFill>
                  <a:srgbClr val="683C2D"/>
                </a:solidFill>
                <a:latin typeface="맑은 고딕"/>
                <a:cs typeface="맑은 고딕"/>
              </a:rPr>
              <a:t>동의로 전부 클릭</a:t>
            </a:r>
            <a:r>
              <a:rPr dirty="0" sz="1800" spc="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 b="1">
                <a:solidFill>
                  <a:srgbClr val="683C2D"/>
                </a:solidFill>
                <a:latin typeface="맑은 고딕"/>
                <a:cs typeface="맑은 고딕"/>
              </a:rPr>
              <a:t>→</a:t>
            </a:r>
            <a:r>
              <a:rPr dirty="0" sz="1800" spc="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 b="1">
                <a:solidFill>
                  <a:srgbClr val="683C2D"/>
                </a:solidFill>
                <a:latin typeface="맑은 고딕"/>
                <a:cs typeface="맑은 고딕"/>
              </a:rPr>
              <a:t>페이지 아래 저장 </a:t>
            </a:r>
            <a:r>
              <a:rPr dirty="0" sz="1800" spc="-25" b="1">
                <a:solidFill>
                  <a:srgbClr val="683C2D"/>
                </a:solidFill>
                <a:latin typeface="맑은 고딕"/>
                <a:cs typeface="맑은 고딕"/>
              </a:rPr>
              <a:t>클릭</a:t>
            </a:r>
            <a:endParaRPr sz="1800">
              <a:latin typeface="맑은 고딕"/>
              <a:cs typeface="맑은 고딕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298704" y="1869948"/>
            <a:ext cx="9336405" cy="4377055"/>
            <a:chOff x="298704" y="1869948"/>
            <a:chExt cx="9336405" cy="4377055"/>
          </a:xfrm>
        </p:grpSpPr>
        <p:pic>
          <p:nvPicPr>
            <p:cNvPr id="12" name="object 1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8704" y="1869948"/>
              <a:ext cx="9336024" cy="4285488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3559301" y="2315718"/>
              <a:ext cx="2459990" cy="198120"/>
            </a:xfrm>
            <a:custGeom>
              <a:avLst/>
              <a:gdLst/>
              <a:ahLst/>
              <a:cxnLst/>
              <a:rect l="l" t="t" r="r" b="b"/>
              <a:pathLst>
                <a:path w="2459990" h="198119">
                  <a:moveTo>
                    <a:pt x="2459736" y="0"/>
                  </a:moveTo>
                  <a:lnTo>
                    <a:pt x="0" y="0"/>
                  </a:lnTo>
                  <a:lnTo>
                    <a:pt x="0" y="198120"/>
                  </a:lnTo>
                  <a:lnTo>
                    <a:pt x="2459736" y="198120"/>
                  </a:lnTo>
                  <a:lnTo>
                    <a:pt x="24597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3559301" y="2315718"/>
              <a:ext cx="2459990" cy="198120"/>
            </a:xfrm>
            <a:custGeom>
              <a:avLst/>
              <a:gdLst/>
              <a:ahLst/>
              <a:cxnLst/>
              <a:rect l="l" t="t" r="r" b="b"/>
              <a:pathLst>
                <a:path w="2459990" h="198119">
                  <a:moveTo>
                    <a:pt x="0" y="198120"/>
                  </a:moveTo>
                  <a:lnTo>
                    <a:pt x="2459736" y="198120"/>
                  </a:lnTo>
                  <a:lnTo>
                    <a:pt x="2459736" y="0"/>
                  </a:lnTo>
                  <a:lnTo>
                    <a:pt x="0" y="0"/>
                  </a:lnTo>
                  <a:lnTo>
                    <a:pt x="0" y="19812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5245607" y="5794248"/>
              <a:ext cx="631190" cy="424180"/>
            </a:xfrm>
            <a:custGeom>
              <a:avLst/>
              <a:gdLst/>
              <a:ahLst/>
              <a:cxnLst/>
              <a:rect l="l" t="t" r="r" b="b"/>
              <a:pathLst>
                <a:path w="631189" h="424179">
                  <a:moveTo>
                    <a:pt x="0" y="211835"/>
                  </a:moveTo>
                  <a:lnTo>
                    <a:pt x="5082" y="173758"/>
                  </a:lnTo>
                  <a:lnTo>
                    <a:pt x="19734" y="137920"/>
                  </a:lnTo>
                  <a:lnTo>
                    <a:pt x="43067" y="104918"/>
                  </a:lnTo>
                  <a:lnTo>
                    <a:pt x="74188" y="75353"/>
                  </a:lnTo>
                  <a:lnTo>
                    <a:pt x="112209" y="49821"/>
                  </a:lnTo>
                  <a:lnTo>
                    <a:pt x="156238" y="28922"/>
                  </a:lnTo>
                  <a:lnTo>
                    <a:pt x="205384" y="13253"/>
                  </a:lnTo>
                  <a:lnTo>
                    <a:pt x="258758" y="3413"/>
                  </a:lnTo>
                  <a:lnTo>
                    <a:pt x="315467" y="0"/>
                  </a:lnTo>
                  <a:lnTo>
                    <a:pt x="372177" y="3413"/>
                  </a:lnTo>
                  <a:lnTo>
                    <a:pt x="425551" y="13253"/>
                  </a:lnTo>
                  <a:lnTo>
                    <a:pt x="474697" y="28922"/>
                  </a:lnTo>
                  <a:lnTo>
                    <a:pt x="518726" y="49821"/>
                  </a:lnTo>
                  <a:lnTo>
                    <a:pt x="556747" y="75353"/>
                  </a:lnTo>
                  <a:lnTo>
                    <a:pt x="587868" y="104918"/>
                  </a:lnTo>
                  <a:lnTo>
                    <a:pt x="611201" y="137920"/>
                  </a:lnTo>
                  <a:lnTo>
                    <a:pt x="625853" y="173758"/>
                  </a:lnTo>
                  <a:lnTo>
                    <a:pt x="630936" y="211835"/>
                  </a:lnTo>
                  <a:lnTo>
                    <a:pt x="625853" y="249913"/>
                  </a:lnTo>
                  <a:lnTo>
                    <a:pt x="611201" y="285751"/>
                  </a:lnTo>
                  <a:lnTo>
                    <a:pt x="587868" y="318753"/>
                  </a:lnTo>
                  <a:lnTo>
                    <a:pt x="556747" y="348318"/>
                  </a:lnTo>
                  <a:lnTo>
                    <a:pt x="518726" y="373850"/>
                  </a:lnTo>
                  <a:lnTo>
                    <a:pt x="474697" y="394749"/>
                  </a:lnTo>
                  <a:lnTo>
                    <a:pt x="425551" y="410418"/>
                  </a:lnTo>
                  <a:lnTo>
                    <a:pt x="372177" y="420258"/>
                  </a:lnTo>
                  <a:lnTo>
                    <a:pt x="315467" y="423671"/>
                  </a:lnTo>
                  <a:lnTo>
                    <a:pt x="258758" y="420258"/>
                  </a:lnTo>
                  <a:lnTo>
                    <a:pt x="205384" y="410418"/>
                  </a:lnTo>
                  <a:lnTo>
                    <a:pt x="156238" y="394749"/>
                  </a:lnTo>
                  <a:lnTo>
                    <a:pt x="112209" y="373850"/>
                  </a:lnTo>
                  <a:lnTo>
                    <a:pt x="74188" y="348318"/>
                  </a:lnTo>
                  <a:lnTo>
                    <a:pt x="43067" y="318753"/>
                  </a:lnTo>
                  <a:lnTo>
                    <a:pt x="19734" y="285751"/>
                  </a:lnTo>
                  <a:lnTo>
                    <a:pt x="5082" y="249913"/>
                  </a:lnTo>
                  <a:lnTo>
                    <a:pt x="0" y="211835"/>
                  </a:lnTo>
                  <a:close/>
                </a:path>
              </a:pathLst>
            </a:custGeom>
            <a:ln w="571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4697730" y="3881119"/>
              <a:ext cx="515620" cy="266700"/>
            </a:xfrm>
            <a:custGeom>
              <a:avLst/>
              <a:gdLst/>
              <a:ahLst/>
              <a:cxnLst/>
              <a:rect l="l" t="t" r="r" b="b"/>
              <a:pathLst>
                <a:path w="515620" h="266700">
                  <a:moveTo>
                    <a:pt x="515112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233680"/>
                  </a:lnTo>
                  <a:lnTo>
                    <a:pt x="0" y="266700"/>
                  </a:lnTo>
                  <a:lnTo>
                    <a:pt x="515112" y="266700"/>
                  </a:lnTo>
                  <a:lnTo>
                    <a:pt x="515112" y="233680"/>
                  </a:lnTo>
                  <a:lnTo>
                    <a:pt x="33274" y="233680"/>
                  </a:lnTo>
                  <a:lnTo>
                    <a:pt x="33274" y="33020"/>
                  </a:lnTo>
                  <a:lnTo>
                    <a:pt x="481711" y="33020"/>
                  </a:lnTo>
                  <a:lnTo>
                    <a:pt x="481711" y="233045"/>
                  </a:lnTo>
                  <a:lnTo>
                    <a:pt x="515112" y="233045"/>
                  </a:lnTo>
                  <a:lnTo>
                    <a:pt x="515112" y="33020"/>
                  </a:lnTo>
                  <a:lnTo>
                    <a:pt x="51511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4697730" y="3880866"/>
              <a:ext cx="515620" cy="266700"/>
            </a:xfrm>
            <a:custGeom>
              <a:avLst/>
              <a:gdLst/>
              <a:ahLst/>
              <a:cxnLst/>
              <a:rect l="l" t="t" r="r" b="b"/>
              <a:pathLst>
                <a:path w="515620" h="266700">
                  <a:moveTo>
                    <a:pt x="0" y="0"/>
                  </a:moveTo>
                  <a:lnTo>
                    <a:pt x="515112" y="0"/>
                  </a:lnTo>
                  <a:lnTo>
                    <a:pt x="515112" y="266699"/>
                  </a:lnTo>
                  <a:lnTo>
                    <a:pt x="0" y="266699"/>
                  </a:lnTo>
                  <a:lnTo>
                    <a:pt x="0" y="0"/>
                  </a:lnTo>
                  <a:close/>
                </a:path>
                <a:path w="515620" h="266700">
                  <a:moveTo>
                    <a:pt x="33274" y="33273"/>
                  </a:moveTo>
                  <a:lnTo>
                    <a:pt x="33274" y="233298"/>
                  </a:lnTo>
                  <a:lnTo>
                    <a:pt x="481711" y="233298"/>
                  </a:lnTo>
                  <a:lnTo>
                    <a:pt x="481711" y="33273"/>
                  </a:lnTo>
                  <a:lnTo>
                    <a:pt x="33274" y="33273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8620506" y="3881119"/>
              <a:ext cx="516890" cy="266700"/>
            </a:xfrm>
            <a:custGeom>
              <a:avLst/>
              <a:gdLst/>
              <a:ahLst/>
              <a:cxnLst/>
              <a:rect l="l" t="t" r="r" b="b"/>
              <a:pathLst>
                <a:path w="516890" h="266700">
                  <a:moveTo>
                    <a:pt x="516636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233680"/>
                  </a:lnTo>
                  <a:lnTo>
                    <a:pt x="0" y="266700"/>
                  </a:lnTo>
                  <a:lnTo>
                    <a:pt x="516636" y="266700"/>
                  </a:lnTo>
                  <a:lnTo>
                    <a:pt x="516636" y="233680"/>
                  </a:lnTo>
                  <a:lnTo>
                    <a:pt x="33274" y="233680"/>
                  </a:lnTo>
                  <a:lnTo>
                    <a:pt x="33274" y="33020"/>
                  </a:lnTo>
                  <a:lnTo>
                    <a:pt x="483235" y="33020"/>
                  </a:lnTo>
                  <a:lnTo>
                    <a:pt x="483235" y="233172"/>
                  </a:lnTo>
                  <a:lnTo>
                    <a:pt x="516636" y="233172"/>
                  </a:lnTo>
                  <a:lnTo>
                    <a:pt x="516636" y="33020"/>
                  </a:lnTo>
                  <a:lnTo>
                    <a:pt x="51663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8620506" y="3880866"/>
              <a:ext cx="516890" cy="266700"/>
            </a:xfrm>
            <a:custGeom>
              <a:avLst/>
              <a:gdLst/>
              <a:ahLst/>
              <a:cxnLst/>
              <a:rect l="l" t="t" r="r" b="b"/>
              <a:pathLst>
                <a:path w="516890" h="266700">
                  <a:moveTo>
                    <a:pt x="0" y="0"/>
                  </a:moveTo>
                  <a:lnTo>
                    <a:pt x="516636" y="0"/>
                  </a:lnTo>
                  <a:lnTo>
                    <a:pt x="516636" y="266699"/>
                  </a:lnTo>
                  <a:lnTo>
                    <a:pt x="0" y="266699"/>
                  </a:lnTo>
                  <a:lnTo>
                    <a:pt x="0" y="0"/>
                  </a:lnTo>
                  <a:close/>
                </a:path>
                <a:path w="516890" h="266700">
                  <a:moveTo>
                    <a:pt x="33274" y="33273"/>
                  </a:moveTo>
                  <a:lnTo>
                    <a:pt x="33274" y="233425"/>
                  </a:lnTo>
                  <a:lnTo>
                    <a:pt x="483235" y="233425"/>
                  </a:lnTo>
                  <a:lnTo>
                    <a:pt x="483235" y="33273"/>
                  </a:lnTo>
                  <a:lnTo>
                    <a:pt x="33274" y="33273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2312670" y="3080766"/>
              <a:ext cx="1179830" cy="90170"/>
            </a:xfrm>
            <a:custGeom>
              <a:avLst/>
              <a:gdLst/>
              <a:ahLst/>
              <a:cxnLst/>
              <a:rect l="l" t="t" r="r" b="b"/>
              <a:pathLst>
                <a:path w="1179829" h="90169">
                  <a:moveTo>
                    <a:pt x="1179576" y="0"/>
                  </a:moveTo>
                  <a:lnTo>
                    <a:pt x="0" y="0"/>
                  </a:lnTo>
                  <a:lnTo>
                    <a:pt x="0" y="89915"/>
                  </a:lnTo>
                  <a:lnTo>
                    <a:pt x="1179576" y="89915"/>
                  </a:lnTo>
                  <a:lnTo>
                    <a:pt x="11795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2312670" y="3080766"/>
              <a:ext cx="1179830" cy="90170"/>
            </a:xfrm>
            <a:custGeom>
              <a:avLst/>
              <a:gdLst/>
              <a:ahLst/>
              <a:cxnLst/>
              <a:rect l="l" t="t" r="r" b="b"/>
              <a:pathLst>
                <a:path w="1179829" h="90169">
                  <a:moveTo>
                    <a:pt x="0" y="89915"/>
                  </a:moveTo>
                  <a:lnTo>
                    <a:pt x="1179576" y="89915"/>
                  </a:lnTo>
                  <a:lnTo>
                    <a:pt x="1179576" y="0"/>
                  </a:lnTo>
                  <a:lnTo>
                    <a:pt x="0" y="0"/>
                  </a:lnTo>
                  <a:lnTo>
                    <a:pt x="0" y="89915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 descr=""/>
          <p:cNvSpPr txBox="1"/>
          <p:nvPr/>
        </p:nvSpPr>
        <p:spPr>
          <a:xfrm>
            <a:off x="2390648" y="3047238"/>
            <a:ext cx="3683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5" b="1">
                <a:solidFill>
                  <a:srgbClr val="683C2D"/>
                </a:solidFill>
                <a:latin typeface="돋움"/>
                <a:cs typeface="돋움"/>
              </a:rPr>
              <a:t>일반형</a:t>
            </a:r>
            <a:endParaRPr sz="900">
              <a:latin typeface="돋움"/>
              <a:cs typeface="돋움"/>
            </a:endParaRPr>
          </a:p>
        </p:txBody>
      </p:sp>
      <p:grpSp>
        <p:nvGrpSpPr>
          <p:cNvPr id="23" name="object 23" descr=""/>
          <p:cNvGrpSpPr/>
          <p:nvPr/>
        </p:nvGrpSpPr>
        <p:grpSpPr>
          <a:xfrm>
            <a:off x="2245105" y="2979673"/>
            <a:ext cx="694690" cy="292100"/>
            <a:chOff x="2245105" y="2979673"/>
            <a:chExt cx="694690" cy="292100"/>
          </a:xfrm>
        </p:grpSpPr>
        <p:sp>
          <p:nvSpPr>
            <p:cNvPr id="24" name="object 24" descr=""/>
            <p:cNvSpPr/>
            <p:nvPr/>
          </p:nvSpPr>
          <p:spPr>
            <a:xfrm>
              <a:off x="2257806" y="2992119"/>
              <a:ext cx="669290" cy="266700"/>
            </a:xfrm>
            <a:custGeom>
              <a:avLst/>
              <a:gdLst/>
              <a:ahLst/>
              <a:cxnLst/>
              <a:rect l="l" t="t" r="r" b="b"/>
              <a:pathLst>
                <a:path w="669289" h="266700">
                  <a:moveTo>
                    <a:pt x="669036" y="33528"/>
                  </a:moveTo>
                  <a:lnTo>
                    <a:pt x="635635" y="33528"/>
                  </a:lnTo>
                  <a:lnTo>
                    <a:pt x="635635" y="233553"/>
                  </a:lnTo>
                  <a:lnTo>
                    <a:pt x="669036" y="233553"/>
                  </a:lnTo>
                  <a:lnTo>
                    <a:pt x="669036" y="33528"/>
                  </a:lnTo>
                  <a:close/>
                </a:path>
                <a:path w="669289" h="266700">
                  <a:moveTo>
                    <a:pt x="669036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233680"/>
                  </a:lnTo>
                  <a:lnTo>
                    <a:pt x="0" y="266700"/>
                  </a:lnTo>
                  <a:lnTo>
                    <a:pt x="669036" y="266700"/>
                  </a:lnTo>
                  <a:lnTo>
                    <a:pt x="669036" y="233680"/>
                  </a:lnTo>
                  <a:lnTo>
                    <a:pt x="33401" y="233680"/>
                  </a:lnTo>
                  <a:lnTo>
                    <a:pt x="33401" y="33020"/>
                  </a:lnTo>
                  <a:lnTo>
                    <a:pt x="669036" y="33020"/>
                  </a:lnTo>
                  <a:lnTo>
                    <a:pt x="66903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2257805" y="2992373"/>
              <a:ext cx="669290" cy="266700"/>
            </a:xfrm>
            <a:custGeom>
              <a:avLst/>
              <a:gdLst/>
              <a:ahLst/>
              <a:cxnLst/>
              <a:rect l="l" t="t" r="r" b="b"/>
              <a:pathLst>
                <a:path w="669289" h="266700">
                  <a:moveTo>
                    <a:pt x="0" y="0"/>
                  </a:moveTo>
                  <a:lnTo>
                    <a:pt x="669036" y="0"/>
                  </a:lnTo>
                  <a:lnTo>
                    <a:pt x="669036" y="266700"/>
                  </a:lnTo>
                  <a:lnTo>
                    <a:pt x="0" y="266700"/>
                  </a:lnTo>
                  <a:lnTo>
                    <a:pt x="0" y="0"/>
                  </a:lnTo>
                  <a:close/>
                </a:path>
                <a:path w="669289" h="266700">
                  <a:moveTo>
                    <a:pt x="33400" y="33274"/>
                  </a:moveTo>
                  <a:lnTo>
                    <a:pt x="33400" y="233299"/>
                  </a:lnTo>
                  <a:lnTo>
                    <a:pt x="635635" y="233299"/>
                  </a:lnTo>
                  <a:lnTo>
                    <a:pt x="635635" y="33274"/>
                  </a:lnTo>
                  <a:lnTo>
                    <a:pt x="33400" y="33274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3652" y="853439"/>
            <a:ext cx="5696712" cy="569518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90284" y="2426970"/>
            <a:ext cx="3450590" cy="10934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 marR="5080" indent="77470">
              <a:lnSpc>
                <a:spcPct val="100000"/>
              </a:lnSpc>
              <a:spcBef>
                <a:spcPts val="105"/>
              </a:spcBef>
            </a:pPr>
            <a:r>
              <a:rPr dirty="0" sz="3500">
                <a:solidFill>
                  <a:srgbClr val="683C2D"/>
                </a:solidFill>
              </a:rPr>
              <a:t>신한</a:t>
            </a:r>
            <a:r>
              <a:rPr dirty="0" sz="3500" spc="-20">
                <a:solidFill>
                  <a:srgbClr val="683C2D"/>
                </a:solidFill>
              </a:rPr>
              <a:t> 체크카드형 </a:t>
            </a:r>
            <a:r>
              <a:rPr dirty="0" sz="3500">
                <a:solidFill>
                  <a:srgbClr val="683C2D"/>
                </a:solidFill>
              </a:rPr>
              <a:t>학생증</a:t>
            </a:r>
            <a:r>
              <a:rPr dirty="0" sz="3500" spc="-30">
                <a:solidFill>
                  <a:srgbClr val="683C2D"/>
                </a:solidFill>
              </a:rPr>
              <a:t> </a:t>
            </a:r>
            <a:r>
              <a:rPr dirty="0" sz="3500">
                <a:solidFill>
                  <a:srgbClr val="683C2D"/>
                </a:solidFill>
              </a:rPr>
              <a:t>신청</a:t>
            </a:r>
            <a:r>
              <a:rPr dirty="0" sz="3500" spc="-15">
                <a:solidFill>
                  <a:srgbClr val="683C2D"/>
                </a:solidFill>
              </a:rPr>
              <a:t> </a:t>
            </a:r>
            <a:r>
              <a:rPr dirty="0" sz="3500" spc="-25">
                <a:solidFill>
                  <a:srgbClr val="683C2D"/>
                </a:solidFill>
              </a:rPr>
              <a:t>방법</a:t>
            </a:r>
            <a:endParaRPr sz="3500"/>
          </a:p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32003"/>
            <a:ext cx="4293870" cy="677545"/>
            <a:chOff x="0" y="32003"/>
            <a:chExt cx="4293870" cy="67754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2003"/>
              <a:ext cx="646938" cy="67741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840" y="32003"/>
              <a:ext cx="1012697" cy="67741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1644" y="32003"/>
              <a:ext cx="1012697" cy="677418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71244" y="32003"/>
              <a:ext cx="496062" cy="677418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64207" y="32003"/>
              <a:ext cx="2536697" cy="677418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97808" y="32003"/>
              <a:ext cx="496062" cy="677418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7. 신청</a:t>
            </a:r>
            <a:r>
              <a:rPr dirty="0" spc="5"/>
              <a:t> </a:t>
            </a:r>
            <a:r>
              <a:rPr dirty="0" spc="-10"/>
              <a:t>방법(신한체크카드형)</a:t>
            </a:r>
          </a:p>
        </p:txBody>
      </p:sp>
      <p:sp>
        <p:nvSpPr>
          <p:cNvPr id="10" name="object 10" descr=""/>
          <p:cNvSpPr txBox="1"/>
          <p:nvPr/>
        </p:nvSpPr>
        <p:spPr>
          <a:xfrm>
            <a:off x="78739" y="681990"/>
            <a:ext cx="864679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STEP1.</a:t>
            </a:r>
            <a:r>
              <a:rPr dirty="0" sz="24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엔드림스</a:t>
            </a:r>
            <a:r>
              <a:rPr dirty="0" sz="24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24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개인정보동의</a:t>
            </a:r>
            <a:r>
              <a:rPr dirty="0" sz="2400" spc="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FF0000"/>
                </a:solidFill>
                <a:latin typeface="맑은 고딕"/>
                <a:cs typeface="맑은 고딕"/>
              </a:rPr>
              <a:t>(반드시 pc로!</a:t>
            </a:r>
            <a:r>
              <a:rPr dirty="0" sz="2400" spc="10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FF0000"/>
                </a:solidFill>
                <a:latin typeface="맑은 고딕"/>
                <a:cs typeface="맑은 고딕"/>
              </a:rPr>
              <a:t>휴대폰</a:t>
            </a:r>
            <a:r>
              <a:rPr dirty="0" sz="2400" spc="5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2400" spc="-25">
                <a:solidFill>
                  <a:srgbClr val="FF0000"/>
                </a:solidFill>
                <a:latin typeface="맑은 고딕"/>
                <a:cs typeface="맑은 고딕"/>
              </a:rPr>
              <a:t>X!)</a:t>
            </a:r>
            <a:endParaRPr sz="2400">
              <a:latin typeface="맑은 고딕"/>
              <a:cs typeface="맑은 고딕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602995" y="1087958"/>
            <a:ext cx="5727700" cy="6667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AutoNum type="arabicParenR"/>
              <a:tabLst>
                <a:tab pos="354965" algn="l"/>
                <a:tab pos="355600" algn="l"/>
              </a:tabLst>
            </a:pPr>
            <a:r>
              <a:rPr dirty="0" sz="1400" b="1">
                <a:solidFill>
                  <a:srgbClr val="683C2D"/>
                </a:solidFill>
                <a:latin typeface="맑은 고딕"/>
                <a:cs typeface="맑은 고딕"/>
              </a:rPr>
              <a:t>학사행정</a:t>
            </a:r>
            <a:r>
              <a:rPr dirty="0" sz="1400" spc="-4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400" b="1">
                <a:solidFill>
                  <a:srgbClr val="683C2D"/>
                </a:solidFill>
                <a:latin typeface="맑은 고딕"/>
                <a:cs typeface="맑은 고딕"/>
              </a:rPr>
              <a:t>→</a:t>
            </a:r>
            <a:r>
              <a:rPr dirty="0" sz="14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400" b="1">
                <a:solidFill>
                  <a:srgbClr val="683C2D"/>
                </a:solidFill>
                <a:latin typeface="맑은 고딕"/>
                <a:cs typeface="맑은 고딕"/>
              </a:rPr>
              <a:t>학생신청(기타)</a:t>
            </a:r>
            <a:r>
              <a:rPr dirty="0" sz="1400" spc="-5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400" b="1">
                <a:solidFill>
                  <a:srgbClr val="683C2D"/>
                </a:solidFill>
                <a:latin typeface="맑은 고딕"/>
                <a:cs typeface="맑은 고딕"/>
              </a:rPr>
              <a:t>→</a:t>
            </a:r>
            <a:r>
              <a:rPr dirty="0" sz="1400" spc="-2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400" spc="-10" b="1">
                <a:solidFill>
                  <a:srgbClr val="683C2D"/>
                </a:solidFill>
                <a:latin typeface="맑은 고딕"/>
                <a:cs typeface="맑은 고딕"/>
              </a:rPr>
              <a:t>학생증개인정보동의</a:t>
            </a:r>
            <a:endParaRPr sz="1400">
              <a:latin typeface="맑은 고딕"/>
              <a:cs typeface="맑은 고딕"/>
            </a:endParaRPr>
          </a:p>
          <a:p>
            <a:pPr marL="354965" indent="-342265">
              <a:lnSpc>
                <a:spcPct val="100000"/>
              </a:lnSpc>
              <a:buAutoNum type="arabicParenR"/>
              <a:tabLst>
                <a:tab pos="354965" algn="l"/>
                <a:tab pos="355600" algn="l"/>
              </a:tabLst>
            </a:pPr>
            <a:r>
              <a:rPr dirty="0" sz="1400" b="1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14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400" b="1">
                <a:solidFill>
                  <a:srgbClr val="683C2D"/>
                </a:solidFill>
                <a:latin typeface="맑은 고딕"/>
                <a:cs typeface="맑은 고딕"/>
              </a:rPr>
              <a:t>종류</a:t>
            </a:r>
            <a:r>
              <a:rPr dirty="0" sz="14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신한체크카드형</a:t>
            </a:r>
            <a:r>
              <a:rPr dirty="0" sz="1400" spc="-3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400" spc="-25" b="1">
                <a:solidFill>
                  <a:srgbClr val="683C2D"/>
                </a:solidFill>
                <a:latin typeface="맑은 고딕"/>
                <a:cs typeface="맑은 고딕"/>
              </a:rPr>
              <a:t>선택</a:t>
            </a:r>
            <a:endParaRPr sz="1400">
              <a:latin typeface="맑은 고딕"/>
              <a:cs typeface="맑은 고딕"/>
            </a:endParaRPr>
          </a:p>
          <a:p>
            <a:pPr marL="354965" indent="-342265">
              <a:lnSpc>
                <a:spcPct val="100000"/>
              </a:lnSpc>
              <a:buAutoNum type="arabicParenR"/>
              <a:tabLst>
                <a:tab pos="354965" algn="l"/>
                <a:tab pos="355600" algn="l"/>
              </a:tabLst>
            </a:pPr>
            <a:r>
              <a:rPr dirty="0" sz="1400" b="1">
                <a:solidFill>
                  <a:srgbClr val="683C2D"/>
                </a:solidFill>
                <a:latin typeface="맑은 고딕"/>
                <a:cs typeface="맑은 고딕"/>
              </a:rPr>
              <a:t>개인정보수집</a:t>
            </a:r>
            <a:r>
              <a:rPr dirty="0" sz="1400" spc="-2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동의로</a:t>
            </a:r>
            <a:r>
              <a:rPr dirty="0" u="sng" sz="1400" spc="-25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전부</a:t>
            </a:r>
            <a:r>
              <a:rPr dirty="0" sz="14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400" b="1">
                <a:solidFill>
                  <a:srgbClr val="683C2D"/>
                </a:solidFill>
                <a:latin typeface="맑은 고딕"/>
                <a:cs typeface="맑은 고딕"/>
              </a:rPr>
              <a:t>클릭</a:t>
            </a:r>
            <a:r>
              <a:rPr dirty="0" sz="14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400" b="1">
                <a:solidFill>
                  <a:srgbClr val="683C2D"/>
                </a:solidFill>
                <a:latin typeface="맑은 고딕"/>
                <a:cs typeface="맑은 고딕"/>
              </a:rPr>
              <a:t>→</a:t>
            </a:r>
            <a:r>
              <a:rPr dirty="0" sz="14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엔드림스</a:t>
            </a:r>
            <a:r>
              <a:rPr dirty="0" u="sng" sz="1400" spc="-10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페이지</a:t>
            </a:r>
            <a:r>
              <a:rPr dirty="0" u="sng" sz="1400" spc="-25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아래</a:t>
            </a:r>
            <a:r>
              <a:rPr dirty="0" u="sng" sz="1400" spc="-15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저장</a:t>
            </a:r>
            <a:r>
              <a:rPr dirty="0" sz="14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400" spc="-25" b="1">
                <a:solidFill>
                  <a:srgbClr val="683C2D"/>
                </a:solidFill>
                <a:latin typeface="맑은 고딕"/>
                <a:cs typeface="맑은 고딕"/>
              </a:rPr>
              <a:t>클릭</a:t>
            </a:r>
            <a:endParaRPr sz="1400">
              <a:latin typeface="맑은 고딕"/>
              <a:cs typeface="맑은 고딕"/>
            </a:endParaRPr>
          </a:p>
        </p:txBody>
      </p:sp>
      <p:grpSp>
        <p:nvGrpSpPr>
          <p:cNvPr id="12" name="object 12" descr=""/>
          <p:cNvGrpSpPr/>
          <p:nvPr/>
        </p:nvGrpSpPr>
        <p:grpSpPr>
          <a:xfrm>
            <a:off x="298704" y="1869948"/>
            <a:ext cx="9336405" cy="4377055"/>
            <a:chOff x="298704" y="1869948"/>
            <a:chExt cx="9336405" cy="4377055"/>
          </a:xfrm>
        </p:grpSpPr>
        <p:pic>
          <p:nvPicPr>
            <p:cNvPr id="13" name="object 1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8704" y="1869948"/>
              <a:ext cx="9336024" cy="4285488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3559301" y="2315718"/>
              <a:ext cx="2459990" cy="198120"/>
            </a:xfrm>
            <a:custGeom>
              <a:avLst/>
              <a:gdLst/>
              <a:ahLst/>
              <a:cxnLst/>
              <a:rect l="l" t="t" r="r" b="b"/>
              <a:pathLst>
                <a:path w="2459990" h="198119">
                  <a:moveTo>
                    <a:pt x="2459736" y="0"/>
                  </a:moveTo>
                  <a:lnTo>
                    <a:pt x="0" y="0"/>
                  </a:lnTo>
                  <a:lnTo>
                    <a:pt x="0" y="198120"/>
                  </a:lnTo>
                  <a:lnTo>
                    <a:pt x="2459736" y="198120"/>
                  </a:lnTo>
                  <a:lnTo>
                    <a:pt x="24597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3559301" y="2315718"/>
              <a:ext cx="2459990" cy="198120"/>
            </a:xfrm>
            <a:custGeom>
              <a:avLst/>
              <a:gdLst/>
              <a:ahLst/>
              <a:cxnLst/>
              <a:rect l="l" t="t" r="r" b="b"/>
              <a:pathLst>
                <a:path w="2459990" h="198119">
                  <a:moveTo>
                    <a:pt x="0" y="198120"/>
                  </a:moveTo>
                  <a:lnTo>
                    <a:pt x="2459736" y="198120"/>
                  </a:lnTo>
                  <a:lnTo>
                    <a:pt x="2459736" y="0"/>
                  </a:lnTo>
                  <a:lnTo>
                    <a:pt x="0" y="0"/>
                  </a:lnTo>
                  <a:lnTo>
                    <a:pt x="0" y="19812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2269998" y="2984499"/>
              <a:ext cx="840105" cy="266700"/>
            </a:xfrm>
            <a:custGeom>
              <a:avLst/>
              <a:gdLst/>
              <a:ahLst/>
              <a:cxnLst/>
              <a:rect l="l" t="t" r="r" b="b"/>
              <a:pathLst>
                <a:path w="840105" h="266700">
                  <a:moveTo>
                    <a:pt x="839724" y="33528"/>
                  </a:moveTo>
                  <a:lnTo>
                    <a:pt x="806450" y="33528"/>
                  </a:lnTo>
                  <a:lnTo>
                    <a:pt x="806450" y="233553"/>
                  </a:lnTo>
                  <a:lnTo>
                    <a:pt x="839724" y="233553"/>
                  </a:lnTo>
                  <a:lnTo>
                    <a:pt x="839724" y="33528"/>
                  </a:lnTo>
                  <a:close/>
                </a:path>
                <a:path w="840105" h="266700">
                  <a:moveTo>
                    <a:pt x="839724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233680"/>
                  </a:lnTo>
                  <a:lnTo>
                    <a:pt x="0" y="266700"/>
                  </a:lnTo>
                  <a:lnTo>
                    <a:pt x="839724" y="266700"/>
                  </a:lnTo>
                  <a:lnTo>
                    <a:pt x="839724" y="233680"/>
                  </a:lnTo>
                  <a:lnTo>
                    <a:pt x="33274" y="233680"/>
                  </a:lnTo>
                  <a:lnTo>
                    <a:pt x="33274" y="33020"/>
                  </a:lnTo>
                  <a:lnTo>
                    <a:pt x="839724" y="33020"/>
                  </a:lnTo>
                  <a:lnTo>
                    <a:pt x="83972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2269998" y="2984754"/>
              <a:ext cx="840105" cy="266700"/>
            </a:xfrm>
            <a:custGeom>
              <a:avLst/>
              <a:gdLst/>
              <a:ahLst/>
              <a:cxnLst/>
              <a:rect l="l" t="t" r="r" b="b"/>
              <a:pathLst>
                <a:path w="840105" h="266700">
                  <a:moveTo>
                    <a:pt x="0" y="0"/>
                  </a:moveTo>
                  <a:lnTo>
                    <a:pt x="839724" y="0"/>
                  </a:lnTo>
                  <a:lnTo>
                    <a:pt x="839724" y="266700"/>
                  </a:lnTo>
                  <a:lnTo>
                    <a:pt x="0" y="266700"/>
                  </a:lnTo>
                  <a:lnTo>
                    <a:pt x="0" y="0"/>
                  </a:lnTo>
                  <a:close/>
                </a:path>
                <a:path w="840105" h="266700">
                  <a:moveTo>
                    <a:pt x="33274" y="33274"/>
                  </a:moveTo>
                  <a:lnTo>
                    <a:pt x="33274" y="233299"/>
                  </a:lnTo>
                  <a:lnTo>
                    <a:pt x="806450" y="233299"/>
                  </a:lnTo>
                  <a:lnTo>
                    <a:pt x="806450" y="33274"/>
                  </a:lnTo>
                  <a:lnTo>
                    <a:pt x="33274" y="33274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5245607" y="5794248"/>
              <a:ext cx="631190" cy="424180"/>
            </a:xfrm>
            <a:custGeom>
              <a:avLst/>
              <a:gdLst/>
              <a:ahLst/>
              <a:cxnLst/>
              <a:rect l="l" t="t" r="r" b="b"/>
              <a:pathLst>
                <a:path w="631189" h="424179">
                  <a:moveTo>
                    <a:pt x="0" y="211835"/>
                  </a:moveTo>
                  <a:lnTo>
                    <a:pt x="5082" y="173758"/>
                  </a:lnTo>
                  <a:lnTo>
                    <a:pt x="19734" y="137920"/>
                  </a:lnTo>
                  <a:lnTo>
                    <a:pt x="43067" y="104918"/>
                  </a:lnTo>
                  <a:lnTo>
                    <a:pt x="74188" y="75353"/>
                  </a:lnTo>
                  <a:lnTo>
                    <a:pt x="112209" y="49821"/>
                  </a:lnTo>
                  <a:lnTo>
                    <a:pt x="156238" y="28922"/>
                  </a:lnTo>
                  <a:lnTo>
                    <a:pt x="205384" y="13253"/>
                  </a:lnTo>
                  <a:lnTo>
                    <a:pt x="258758" y="3413"/>
                  </a:lnTo>
                  <a:lnTo>
                    <a:pt x="315467" y="0"/>
                  </a:lnTo>
                  <a:lnTo>
                    <a:pt x="372177" y="3413"/>
                  </a:lnTo>
                  <a:lnTo>
                    <a:pt x="425551" y="13253"/>
                  </a:lnTo>
                  <a:lnTo>
                    <a:pt x="474697" y="28922"/>
                  </a:lnTo>
                  <a:lnTo>
                    <a:pt x="518726" y="49821"/>
                  </a:lnTo>
                  <a:lnTo>
                    <a:pt x="556747" y="75353"/>
                  </a:lnTo>
                  <a:lnTo>
                    <a:pt x="587868" y="104918"/>
                  </a:lnTo>
                  <a:lnTo>
                    <a:pt x="611201" y="137920"/>
                  </a:lnTo>
                  <a:lnTo>
                    <a:pt x="625853" y="173758"/>
                  </a:lnTo>
                  <a:lnTo>
                    <a:pt x="630936" y="211835"/>
                  </a:lnTo>
                  <a:lnTo>
                    <a:pt x="625853" y="249913"/>
                  </a:lnTo>
                  <a:lnTo>
                    <a:pt x="611201" y="285751"/>
                  </a:lnTo>
                  <a:lnTo>
                    <a:pt x="587868" y="318753"/>
                  </a:lnTo>
                  <a:lnTo>
                    <a:pt x="556747" y="348318"/>
                  </a:lnTo>
                  <a:lnTo>
                    <a:pt x="518726" y="373850"/>
                  </a:lnTo>
                  <a:lnTo>
                    <a:pt x="474697" y="394749"/>
                  </a:lnTo>
                  <a:lnTo>
                    <a:pt x="425551" y="410418"/>
                  </a:lnTo>
                  <a:lnTo>
                    <a:pt x="372177" y="420258"/>
                  </a:lnTo>
                  <a:lnTo>
                    <a:pt x="315467" y="423671"/>
                  </a:lnTo>
                  <a:lnTo>
                    <a:pt x="258758" y="420258"/>
                  </a:lnTo>
                  <a:lnTo>
                    <a:pt x="205384" y="410418"/>
                  </a:lnTo>
                  <a:lnTo>
                    <a:pt x="156238" y="394749"/>
                  </a:lnTo>
                  <a:lnTo>
                    <a:pt x="112209" y="373850"/>
                  </a:lnTo>
                  <a:lnTo>
                    <a:pt x="74188" y="348318"/>
                  </a:lnTo>
                  <a:lnTo>
                    <a:pt x="43067" y="318753"/>
                  </a:lnTo>
                  <a:lnTo>
                    <a:pt x="19734" y="285751"/>
                  </a:lnTo>
                  <a:lnTo>
                    <a:pt x="5082" y="249913"/>
                  </a:lnTo>
                  <a:lnTo>
                    <a:pt x="0" y="211835"/>
                  </a:lnTo>
                  <a:close/>
                </a:path>
              </a:pathLst>
            </a:custGeom>
            <a:ln w="571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4697730" y="3881119"/>
              <a:ext cx="515620" cy="266700"/>
            </a:xfrm>
            <a:custGeom>
              <a:avLst/>
              <a:gdLst/>
              <a:ahLst/>
              <a:cxnLst/>
              <a:rect l="l" t="t" r="r" b="b"/>
              <a:pathLst>
                <a:path w="515620" h="266700">
                  <a:moveTo>
                    <a:pt x="515112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233680"/>
                  </a:lnTo>
                  <a:lnTo>
                    <a:pt x="0" y="266700"/>
                  </a:lnTo>
                  <a:lnTo>
                    <a:pt x="515112" y="266700"/>
                  </a:lnTo>
                  <a:lnTo>
                    <a:pt x="515112" y="233680"/>
                  </a:lnTo>
                  <a:lnTo>
                    <a:pt x="33274" y="233680"/>
                  </a:lnTo>
                  <a:lnTo>
                    <a:pt x="33274" y="33020"/>
                  </a:lnTo>
                  <a:lnTo>
                    <a:pt x="481711" y="33020"/>
                  </a:lnTo>
                  <a:lnTo>
                    <a:pt x="481711" y="233045"/>
                  </a:lnTo>
                  <a:lnTo>
                    <a:pt x="515112" y="233045"/>
                  </a:lnTo>
                  <a:lnTo>
                    <a:pt x="515112" y="33020"/>
                  </a:lnTo>
                  <a:lnTo>
                    <a:pt x="51511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4697730" y="3880866"/>
              <a:ext cx="515620" cy="266700"/>
            </a:xfrm>
            <a:custGeom>
              <a:avLst/>
              <a:gdLst/>
              <a:ahLst/>
              <a:cxnLst/>
              <a:rect l="l" t="t" r="r" b="b"/>
              <a:pathLst>
                <a:path w="515620" h="266700">
                  <a:moveTo>
                    <a:pt x="0" y="0"/>
                  </a:moveTo>
                  <a:lnTo>
                    <a:pt x="515112" y="0"/>
                  </a:lnTo>
                  <a:lnTo>
                    <a:pt x="515112" y="266699"/>
                  </a:lnTo>
                  <a:lnTo>
                    <a:pt x="0" y="266699"/>
                  </a:lnTo>
                  <a:lnTo>
                    <a:pt x="0" y="0"/>
                  </a:lnTo>
                  <a:close/>
                </a:path>
                <a:path w="515620" h="266700">
                  <a:moveTo>
                    <a:pt x="33274" y="33273"/>
                  </a:moveTo>
                  <a:lnTo>
                    <a:pt x="33274" y="233298"/>
                  </a:lnTo>
                  <a:lnTo>
                    <a:pt x="481711" y="233298"/>
                  </a:lnTo>
                  <a:lnTo>
                    <a:pt x="481711" y="33273"/>
                  </a:lnTo>
                  <a:lnTo>
                    <a:pt x="33274" y="33273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8620506" y="3881119"/>
              <a:ext cx="516890" cy="266700"/>
            </a:xfrm>
            <a:custGeom>
              <a:avLst/>
              <a:gdLst/>
              <a:ahLst/>
              <a:cxnLst/>
              <a:rect l="l" t="t" r="r" b="b"/>
              <a:pathLst>
                <a:path w="516890" h="266700">
                  <a:moveTo>
                    <a:pt x="516636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233680"/>
                  </a:lnTo>
                  <a:lnTo>
                    <a:pt x="0" y="266700"/>
                  </a:lnTo>
                  <a:lnTo>
                    <a:pt x="516636" y="266700"/>
                  </a:lnTo>
                  <a:lnTo>
                    <a:pt x="516636" y="233680"/>
                  </a:lnTo>
                  <a:lnTo>
                    <a:pt x="33274" y="233680"/>
                  </a:lnTo>
                  <a:lnTo>
                    <a:pt x="33274" y="33020"/>
                  </a:lnTo>
                  <a:lnTo>
                    <a:pt x="483235" y="33020"/>
                  </a:lnTo>
                  <a:lnTo>
                    <a:pt x="483235" y="233172"/>
                  </a:lnTo>
                  <a:lnTo>
                    <a:pt x="516636" y="233172"/>
                  </a:lnTo>
                  <a:lnTo>
                    <a:pt x="516636" y="33020"/>
                  </a:lnTo>
                  <a:lnTo>
                    <a:pt x="51663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8620506" y="3880866"/>
              <a:ext cx="516890" cy="266700"/>
            </a:xfrm>
            <a:custGeom>
              <a:avLst/>
              <a:gdLst/>
              <a:ahLst/>
              <a:cxnLst/>
              <a:rect l="l" t="t" r="r" b="b"/>
              <a:pathLst>
                <a:path w="516890" h="266700">
                  <a:moveTo>
                    <a:pt x="0" y="0"/>
                  </a:moveTo>
                  <a:lnTo>
                    <a:pt x="516636" y="0"/>
                  </a:lnTo>
                  <a:lnTo>
                    <a:pt x="516636" y="266699"/>
                  </a:lnTo>
                  <a:lnTo>
                    <a:pt x="0" y="266699"/>
                  </a:lnTo>
                  <a:lnTo>
                    <a:pt x="0" y="0"/>
                  </a:lnTo>
                  <a:close/>
                </a:path>
                <a:path w="516890" h="266700">
                  <a:moveTo>
                    <a:pt x="33274" y="33273"/>
                  </a:moveTo>
                  <a:lnTo>
                    <a:pt x="33274" y="233425"/>
                  </a:lnTo>
                  <a:lnTo>
                    <a:pt x="483235" y="233425"/>
                  </a:lnTo>
                  <a:lnTo>
                    <a:pt x="483235" y="33273"/>
                  </a:lnTo>
                  <a:lnTo>
                    <a:pt x="33274" y="33273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8995" y="1572767"/>
            <a:ext cx="4155948" cy="4764024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0" y="32003"/>
            <a:ext cx="4293870" cy="677545"/>
            <a:chOff x="0" y="32003"/>
            <a:chExt cx="4293870" cy="677545"/>
          </a:xfrm>
        </p:grpSpPr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2003"/>
              <a:ext cx="646938" cy="67741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3840" y="32003"/>
              <a:ext cx="1012697" cy="677418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1644" y="32003"/>
              <a:ext cx="1012697" cy="677418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71244" y="32003"/>
              <a:ext cx="496062" cy="677418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64207" y="32003"/>
              <a:ext cx="2536697" cy="677418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97808" y="32003"/>
              <a:ext cx="496062" cy="677418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7. 신청</a:t>
            </a:r>
            <a:r>
              <a:rPr dirty="0" spc="5"/>
              <a:t> </a:t>
            </a:r>
            <a:r>
              <a:rPr dirty="0" spc="-10"/>
              <a:t>방법(신한체크카드형)</a:t>
            </a:r>
          </a:p>
        </p:txBody>
      </p:sp>
      <p:sp>
        <p:nvSpPr>
          <p:cNvPr id="13" name="object 1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11" name="object 11" descr=""/>
          <p:cNvSpPr txBox="1"/>
          <p:nvPr/>
        </p:nvSpPr>
        <p:spPr>
          <a:xfrm>
            <a:off x="78739" y="707516"/>
            <a:ext cx="961644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STEP2.</a:t>
            </a:r>
            <a:r>
              <a:rPr dirty="0" sz="24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신한</a:t>
            </a:r>
            <a:r>
              <a:rPr dirty="0" sz="24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SOL Bank</a:t>
            </a:r>
            <a:r>
              <a:rPr dirty="0" sz="2400" spc="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앱</a:t>
            </a:r>
            <a:r>
              <a:rPr dirty="0" sz="24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24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또는 신한은행 동국대학교점</a:t>
            </a:r>
            <a:r>
              <a:rPr dirty="0" sz="2400" spc="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방문</a:t>
            </a:r>
            <a:r>
              <a:rPr dirty="0" sz="24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 spc="-25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endParaRPr sz="2400">
              <a:latin typeface="맑은 고딕"/>
              <a:cs typeface="맑은 고딕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4584953" y="2293366"/>
            <a:ext cx="4791710" cy="23729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체크카드형</a:t>
            </a:r>
            <a:r>
              <a:rPr dirty="0" sz="2000" spc="-2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학생증은</a:t>
            </a:r>
            <a:r>
              <a:rPr dirty="0" sz="2000" spc="-2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반드시</a:t>
            </a:r>
            <a:r>
              <a:rPr dirty="0" sz="2000" spc="-2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은행</a:t>
            </a:r>
            <a:r>
              <a:rPr dirty="0" sz="2000" spc="-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5">
                <a:solidFill>
                  <a:srgbClr val="683C2D"/>
                </a:solidFill>
                <a:latin typeface="맑은 고딕"/>
                <a:cs typeface="맑은 고딕"/>
              </a:rPr>
              <a:t>앱이나</a:t>
            </a:r>
            <a:endParaRPr sz="20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</a:pP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은행</a:t>
            </a:r>
            <a:r>
              <a:rPr dirty="0" sz="2000" spc="-2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방문신청을</a:t>
            </a:r>
            <a:r>
              <a:rPr dirty="0" sz="2000" spc="-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완료해야</a:t>
            </a:r>
            <a:r>
              <a:rPr dirty="0" sz="20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0">
                <a:solidFill>
                  <a:srgbClr val="683C2D"/>
                </a:solidFill>
                <a:latin typeface="맑은 고딕"/>
                <a:cs typeface="맑은 고딕"/>
              </a:rPr>
              <a:t>합니다.</a:t>
            </a:r>
            <a:endParaRPr sz="20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00">
              <a:latin typeface="맑은 고딕"/>
              <a:cs typeface="맑은 고딕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은행</a:t>
            </a:r>
            <a:r>
              <a:rPr dirty="0" sz="2000" spc="-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앱</a:t>
            </a:r>
            <a:r>
              <a:rPr dirty="0" sz="2000" spc="-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2000" spc="-2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방법은</a:t>
            </a:r>
            <a:r>
              <a:rPr dirty="0" sz="2000" spc="-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신한은행</a:t>
            </a:r>
            <a:r>
              <a:rPr dirty="0" sz="2000" spc="-2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u="sng" sz="2000" spc="-1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첨부파일</a:t>
            </a:r>
            <a:r>
              <a:rPr dirty="0" sz="2000" spc="-10">
                <a:solidFill>
                  <a:srgbClr val="683C2D"/>
                </a:solidFill>
                <a:latin typeface="맑은 고딕"/>
                <a:cs typeface="맑은 고딕"/>
              </a:rPr>
              <a:t>을 확인해주세요.</a:t>
            </a:r>
            <a:endParaRPr sz="2000">
              <a:latin typeface="맑은 고딕"/>
              <a:cs typeface="맑은 고딕"/>
            </a:endParaRPr>
          </a:p>
          <a:p>
            <a:pPr marL="12700" marR="215265">
              <a:lnSpc>
                <a:spcPct val="100000"/>
              </a:lnSpc>
              <a:spcBef>
                <a:spcPts val="2155"/>
              </a:spcBef>
            </a:pPr>
            <a:r>
              <a:rPr dirty="0" sz="1800" b="1">
                <a:solidFill>
                  <a:srgbClr val="FF0000"/>
                </a:solidFill>
                <a:latin typeface="맑은 고딕"/>
                <a:cs typeface="맑은 고딕"/>
              </a:rPr>
              <a:t>※ 은행 앱이나 방문 미신청 시에는</a:t>
            </a:r>
            <a:r>
              <a:rPr dirty="0" sz="1800" spc="10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800" spc="-20" b="1">
                <a:solidFill>
                  <a:srgbClr val="FF0000"/>
                </a:solidFill>
                <a:latin typeface="맑은 고딕"/>
                <a:cs typeface="맑은 고딕"/>
              </a:rPr>
              <a:t>학생증이 </a:t>
            </a:r>
            <a:r>
              <a:rPr dirty="0" sz="1800" b="1">
                <a:solidFill>
                  <a:srgbClr val="FF0000"/>
                </a:solidFill>
                <a:latin typeface="맑은 고딕"/>
                <a:cs typeface="맑은 고딕"/>
              </a:rPr>
              <a:t>발급되지</a:t>
            </a:r>
            <a:r>
              <a:rPr dirty="0" sz="1800" spc="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800" spc="-10" b="1">
                <a:solidFill>
                  <a:srgbClr val="FF0000"/>
                </a:solidFill>
                <a:latin typeface="맑은 고딕"/>
                <a:cs typeface="맑은 고딕"/>
              </a:rPr>
              <a:t>않습니다!</a:t>
            </a:r>
            <a:endParaRPr sz="180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8620" y="861060"/>
            <a:ext cx="5696712" cy="569671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214998" y="2456180"/>
            <a:ext cx="3451225" cy="10934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 marR="5080" indent="77470">
              <a:lnSpc>
                <a:spcPct val="100000"/>
              </a:lnSpc>
              <a:spcBef>
                <a:spcPts val="105"/>
              </a:spcBef>
            </a:pPr>
            <a:r>
              <a:rPr dirty="0" sz="3500">
                <a:solidFill>
                  <a:srgbClr val="683C2D"/>
                </a:solidFill>
              </a:rPr>
              <a:t>국민</a:t>
            </a:r>
            <a:r>
              <a:rPr dirty="0" sz="3500" spc="-20">
                <a:solidFill>
                  <a:srgbClr val="683C2D"/>
                </a:solidFill>
              </a:rPr>
              <a:t> 체크카드형 </a:t>
            </a:r>
            <a:r>
              <a:rPr dirty="0" sz="3500">
                <a:solidFill>
                  <a:srgbClr val="683C2D"/>
                </a:solidFill>
              </a:rPr>
              <a:t>학생증</a:t>
            </a:r>
            <a:r>
              <a:rPr dirty="0" sz="3500" spc="-20">
                <a:solidFill>
                  <a:srgbClr val="683C2D"/>
                </a:solidFill>
              </a:rPr>
              <a:t> </a:t>
            </a:r>
            <a:r>
              <a:rPr dirty="0" sz="3500">
                <a:solidFill>
                  <a:srgbClr val="683C2D"/>
                </a:solidFill>
              </a:rPr>
              <a:t>신청</a:t>
            </a:r>
            <a:r>
              <a:rPr dirty="0" sz="3500" spc="-10">
                <a:solidFill>
                  <a:srgbClr val="683C2D"/>
                </a:solidFill>
              </a:rPr>
              <a:t> </a:t>
            </a:r>
            <a:r>
              <a:rPr dirty="0" sz="3500" spc="-25">
                <a:solidFill>
                  <a:srgbClr val="683C2D"/>
                </a:solidFill>
              </a:rPr>
              <a:t>방법</a:t>
            </a:r>
            <a:endParaRPr sz="3500"/>
          </a:p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32003"/>
            <a:ext cx="4293870" cy="677545"/>
            <a:chOff x="0" y="32003"/>
            <a:chExt cx="4293870" cy="67754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2003"/>
              <a:ext cx="646938" cy="67741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840" y="32003"/>
              <a:ext cx="1012697" cy="67741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1644" y="32003"/>
              <a:ext cx="1012697" cy="677418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71244" y="32003"/>
              <a:ext cx="496062" cy="677418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64207" y="32003"/>
              <a:ext cx="2536697" cy="677418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97808" y="32003"/>
              <a:ext cx="496062" cy="677418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8. 신청</a:t>
            </a:r>
            <a:r>
              <a:rPr dirty="0" spc="5"/>
              <a:t> </a:t>
            </a:r>
            <a:r>
              <a:rPr dirty="0" spc="-10"/>
              <a:t>방법(국민체크카드형)</a:t>
            </a:r>
          </a:p>
        </p:txBody>
      </p:sp>
      <p:sp>
        <p:nvSpPr>
          <p:cNvPr id="10" name="object 10" descr=""/>
          <p:cNvSpPr txBox="1"/>
          <p:nvPr/>
        </p:nvSpPr>
        <p:spPr>
          <a:xfrm>
            <a:off x="103428" y="635634"/>
            <a:ext cx="864679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STEP1.</a:t>
            </a:r>
            <a:r>
              <a:rPr dirty="0" sz="2400" spc="-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엔드림스</a:t>
            </a:r>
            <a:r>
              <a:rPr dirty="0" sz="2400" spc="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24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개인정보동의</a:t>
            </a:r>
            <a:r>
              <a:rPr dirty="0" sz="2400" spc="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FF0000"/>
                </a:solidFill>
                <a:latin typeface="맑은 고딕"/>
                <a:cs typeface="맑은 고딕"/>
              </a:rPr>
              <a:t>(반드시</a:t>
            </a:r>
            <a:r>
              <a:rPr dirty="0" sz="2400" spc="10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FF0000"/>
                </a:solidFill>
                <a:latin typeface="맑은 고딕"/>
                <a:cs typeface="맑은 고딕"/>
              </a:rPr>
              <a:t>pc로!</a:t>
            </a:r>
            <a:r>
              <a:rPr dirty="0" sz="2400" spc="10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FF0000"/>
                </a:solidFill>
                <a:latin typeface="맑은 고딕"/>
                <a:cs typeface="맑은 고딕"/>
              </a:rPr>
              <a:t>휴대폰</a:t>
            </a:r>
            <a:r>
              <a:rPr dirty="0" sz="2400" spc="5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2400" spc="-25">
                <a:solidFill>
                  <a:srgbClr val="FF0000"/>
                </a:solidFill>
                <a:latin typeface="맑은 고딕"/>
                <a:cs typeface="맑은 고딕"/>
              </a:rPr>
              <a:t>X!)</a:t>
            </a:r>
            <a:endParaRPr sz="2400">
              <a:latin typeface="맑은 고딕"/>
              <a:cs typeface="맑은 고딕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594156" y="1100455"/>
            <a:ext cx="5727700" cy="66611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AutoNum type="arabicParenR"/>
              <a:tabLst>
                <a:tab pos="354965" algn="l"/>
                <a:tab pos="355600" algn="l"/>
              </a:tabLst>
            </a:pPr>
            <a:r>
              <a:rPr dirty="0" sz="1400" b="1">
                <a:solidFill>
                  <a:srgbClr val="683C2D"/>
                </a:solidFill>
                <a:latin typeface="맑은 고딕"/>
                <a:cs typeface="맑은 고딕"/>
              </a:rPr>
              <a:t>학사행정</a:t>
            </a:r>
            <a:r>
              <a:rPr dirty="0" sz="1400" spc="-2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400" b="1">
                <a:solidFill>
                  <a:srgbClr val="683C2D"/>
                </a:solidFill>
                <a:latin typeface="맑은 고딕"/>
                <a:cs typeface="맑은 고딕"/>
              </a:rPr>
              <a:t>→</a:t>
            </a:r>
            <a:r>
              <a:rPr dirty="0" sz="1400" spc="-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400" b="1">
                <a:solidFill>
                  <a:srgbClr val="683C2D"/>
                </a:solidFill>
                <a:latin typeface="맑은 고딕"/>
                <a:cs typeface="맑은 고딕"/>
              </a:rPr>
              <a:t>학생신청(기타)</a:t>
            </a:r>
            <a:r>
              <a:rPr dirty="0" sz="1400" spc="-3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400" b="1">
                <a:solidFill>
                  <a:srgbClr val="683C2D"/>
                </a:solidFill>
                <a:latin typeface="맑은 고딕"/>
                <a:cs typeface="맑은 고딕"/>
              </a:rPr>
              <a:t>→</a:t>
            </a:r>
            <a:r>
              <a:rPr dirty="0" sz="14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400" spc="-10" b="1">
                <a:solidFill>
                  <a:srgbClr val="683C2D"/>
                </a:solidFill>
                <a:latin typeface="맑은 고딕"/>
                <a:cs typeface="맑은 고딕"/>
              </a:rPr>
              <a:t>학생증개인정보동의</a:t>
            </a:r>
            <a:endParaRPr sz="1400">
              <a:latin typeface="맑은 고딕"/>
              <a:cs typeface="맑은 고딕"/>
            </a:endParaRPr>
          </a:p>
          <a:p>
            <a:pPr marL="354965" indent="-342265">
              <a:lnSpc>
                <a:spcPct val="100000"/>
              </a:lnSpc>
              <a:buAutoNum type="arabicParenR"/>
              <a:tabLst>
                <a:tab pos="354965" algn="l"/>
                <a:tab pos="355600" algn="l"/>
              </a:tabLst>
            </a:pPr>
            <a:r>
              <a:rPr dirty="0" sz="1400" b="1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14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400" b="1">
                <a:solidFill>
                  <a:srgbClr val="683C2D"/>
                </a:solidFill>
                <a:latin typeface="맑은 고딕"/>
                <a:cs typeface="맑은 고딕"/>
              </a:rPr>
              <a:t>종류</a:t>
            </a:r>
            <a:r>
              <a:rPr dirty="0" sz="14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국민체크카드형</a:t>
            </a:r>
            <a:r>
              <a:rPr dirty="0" sz="1400" spc="-3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400" spc="-25" b="1">
                <a:solidFill>
                  <a:srgbClr val="683C2D"/>
                </a:solidFill>
                <a:latin typeface="맑은 고딕"/>
                <a:cs typeface="맑은 고딕"/>
              </a:rPr>
              <a:t>선택</a:t>
            </a:r>
            <a:endParaRPr sz="1400">
              <a:latin typeface="맑은 고딕"/>
              <a:cs typeface="맑은 고딕"/>
            </a:endParaRPr>
          </a:p>
          <a:p>
            <a:pPr marL="354965" indent="-342265">
              <a:lnSpc>
                <a:spcPct val="100000"/>
              </a:lnSpc>
              <a:buAutoNum type="arabicParenR"/>
              <a:tabLst>
                <a:tab pos="354965" algn="l"/>
                <a:tab pos="355600" algn="l"/>
              </a:tabLst>
            </a:pPr>
            <a:r>
              <a:rPr dirty="0" sz="1400" b="1">
                <a:solidFill>
                  <a:srgbClr val="683C2D"/>
                </a:solidFill>
                <a:latin typeface="맑은 고딕"/>
                <a:cs typeface="맑은 고딕"/>
              </a:rPr>
              <a:t>개인정보수집</a:t>
            </a:r>
            <a:r>
              <a:rPr dirty="0" sz="1400" spc="-2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동의로</a:t>
            </a:r>
            <a:r>
              <a:rPr dirty="0" u="sng" sz="1400" spc="-25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전부</a:t>
            </a:r>
            <a:r>
              <a:rPr dirty="0" sz="14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400" b="1">
                <a:solidFill>
                  <a:srgbClr val="683C2D"/>
                </a:solidFill>
                <a:latin typeface="맑은 고딕"/>
                <a:cs typeface="맑은 고딕"/>
              </a:rPr>
              <a:t>클릭</a:t>
            </a:r>
            <a:r>
              <a:rPr dirty="0" sz="14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400" b="1">
                <a:solidFill>
                  <a:srgbClr val="683C2D"/>
                </a:solidFill>
                <a:latin typeface="맑은 고딕"/>
                <a:cs typeface="맑은 고딕"/>
              </a:rPr>
              <a:t>→</a:t>
            </a:r>
            <a:r>
              <a:rPr dirty="0" sz="14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엔드림스</a:t>
            </a:r>
            <a:r>
              <a:rPr dirty="0" u="sng" sz="1400" spc="-15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페이지</a:t>
            </a:r>
            <a:r>
              <a:rPr dirty="0" u="sng" sz="1400" spc="-25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아래</a:t>
            </a:r>
            <a:r>
              <a:rPr dirty="0" u="sng" sz="1400" spc="-10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저장</a:t>
            </a:r>
            <a:r>
              <a:rPr dirty="0" sz="14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400" spc="-25" b="1">
                <a:solidFill>
                  <a:srgbClr val="683C2D"/>
                </a:solidFill>
                <a:latin typeface="맑은 고딕"/>
                <a:cs typeface="맑은 고딕"/>
              </a:rPr>
              <a:t>클릭</a:t>
            </a:r>
            <a:endParaRPr sz="1400">
              <a:latin typeface="맑은 고딕"/>
              <a:cs typeface="맑은 고딕"/>
            </a:endParaRPr>
          </a:p>
        </p:txBody>
      </p:sp>
      <p:grpSp>
        <p:nvGrpSpPr>
          <p:cNvPr id="12" name="object 12" descr=""/>
          <p:cNvGrpSpPr/>
          <p:nvPr/>
        </p:nvGrpSpPr>
        <p:grpSpPr>
          <a:xfrm>
            <a:off x="373379" y="1981200"/>
            <a:ext cx="9112250" cy="4268470"/>
            <a:chOff x="373379" y="1981200"/>
            <a:chExt cx="9112250" cy="4268470"/>
          </a:xfrm>
        </p:grpSpPr>
        <p:pic>
          <p:nvPicPr>
            <p:cNvPr id="13" name="object 1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3379" y="1981200"/>
              <a:ext cx="9111995" cy="4163567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3530346" y="2437637"/>
              <a:ext cx="2376170" cy="172720"/>
            </a:xfrm>
            <a:custGeom>
              <a:avLst/>
              <a:gdLst/>
              <a:ahLst/>
              <a:cxnLst/>
              <a:rect l="l" t="t" r="r" b="b"/>
              <a:pathLst>
                <a:path w="2376170" h="172719">
                  <a:moveTo>
                    <a:pt x="2375916" y="0"/>
                  </a:moveTo>
                  <a:lnTo>
                    <a:pt x="0" y="0"/>
                  </a:lnTo>
                  <a:lnTo>
                    <a:pt x="0" y="172212"/>
                  </a:lnTo>
                  <a:lnTo>
                    <a:pt x="2375916" y="172212"/>
                  </a:lnTo>
                  <a:lnTo>
                    <a:pt x="23759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3530346" y="2437637"/>
              <a:ext cx="2376170" cy="172720"/>
            </a:xfrm>
            <a:custGeom>
              <a:avLst/>
              <a:gdLst/>
              <a:ahLst/>
              <a:cxnLst/>
              <a:rect l="l" t="t" r="r" b="b"/>
              <a:pathLst>
                <a:path w="2376170" h="172719">
                  <a:moveTo>
                    <a:pt x="0" y="172212"/>
                  </a:moveTo>
                  <a:lnTo>
                    <a:pt x="2375916" y="172212"/>
                  </a:lnTo>
                  <a:lnTo>
                    <a:pt x="2375916" y="0"/>
                  </a:lnTo>
                  <a:lnTo>
                    <a:pt x="0" y="0"/>
                  </a:lnTo>
                  <a:lnTo>
                    <a:pt x="0" y="172212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2295906" y="3075939"/>
              <a:ext cx="749935" cy="228600"/>
            </a:xfrm>
            <a:custGeom>
              <a:avLst/>
              <a:gdLst/>
              <a:ahLst/>
              <a:cxnLst/>
              <a:rect l="l" t="t" r="r" b="b"/>
              <a:pathLst>
                <a:path w="749935" h="228600">
                  <a:moveTo>
                    <a:pt x="749808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0" y="200660"/>
                  </a:lnTo>
                  <a:lnTo>
                    <a:pt x="0" y="228600"/>
                  </a:lnTo>
                  <a:lnTo>
                    <a:pt x="749808" y="228600"/>
                  </a:lnTo>
                  <a:lnTo>
                    <a:pt x="749808" y="200660"/>
                  </a:lnTo>
                  <a:lnTo>
                    <a:pt x="28575" y="200660"/>
                  </a:lnTo>
                  <a:lnTo>
                    <a:pt x="28575" y="29210"/>
                  </a:lnTo>
                  <a:lnTo>
                    <a:pt x="721233" y="29210"/>
                  </a:lnTo>
                  <a:lnTo>
                    <a:pt x="721233" y="200279"/>
                  </a:lnTo>
                  <a:lnTo>
                    <a:pt x="749808" y="200279"/>
                  </a:lnTo>
                  <a:lnTo>
                    <a:pt x="749808" y="29210"/>
                  </a:lnTo>
                  <a:lnTo>
                    <a:pt x="749808" y="28829"/>
                  </a:lnTo>
                  <a:lnTo>
                    <a:pt x="74980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2295906" y="3076193"/>
              <a:ext cx="749935" cy="228600"/>
            </a:xfrm>
            <a:custGeom>
              <a:avLst/>
              <a:gdLst/>
              <a:ahLst/>
              <a:cxnLst/>
              <a:rect l="l" t="t" r="r" b="b"/>
              <a:pathLst>
                <a:path w="749935" h="228600">
                  <a:moveTo>
                    <a:pt x="0" y="0"/>
                  </a:moveTo>
                  <a:lnTo>
                    <a:pt x="749807" y="0"/>
                  </a:lnTo>
                  <a:lnTo>
                    <a:pt x="749807" y="228600"/>
                  </a:lnTo>
                  <a:lnTo>
                    <a:pt x="0" y="228600"/>
                  </a:lnTo>
                  <a:lnTo>
                    <a:pt x="0" y="0"/>
                  </a:lnTo>
                  <a:close/>
                </a:path>
                <a:path w="749935" h="228600">
                  <a:moveTo>
                    <a:pt x="28575" y="28575"/>
                  </a:moveTo>
                  <a:lnTo>
                    <a:pt x="28575" y="200025"/>
                  </a:lnTo>
                  <a:lnTo>
                    <a:pt x="721232" y="200025"/>
                  </a:lnTo>
                  <a:lnTo>
                    <a:pt x="721232" y="28575"/>
                  </a:lnTo>
                  <a:lnTo>
                    <a:pt x="28575" y="28575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4652010" y="3949699"/>
              <a:ext cx="474345" cy="228600"/>
            </a:xfrm>
            <a:custGeom>
              <a:avLst/>
              <a:gdLst/>
              <a:ahLst/>
              <a:cxnLst/>
              <a:rect l="l" t="t" r="r" b="b"/>
              <a:pathLst>
                <a:path w="474345" h="228600">
                  <a:moveTo>
                    <a:pt x="473964" y="0"/>
                  </a:moveTo>
                  <a:lnTo>
                    <a:pt x="0" y="0"/>
                  </a:lnTo>
                  <a:lnTo>
                    <a:pt x="0" y="27940"/>
                  </a:lnTo>
                  <a:lnTo>
                    <a:pt x="0" y="199390"/>
                  </a:lnTo>
                  <a:lnTo>
                    <a:pt x="0" y="228600"/>
                  </a:lnTo>
                  <a:lnTo>
                    <a:pt x="473964" y="228600"/>
                  </a:lnTo>
                  <a:lnTo>
                    <a:pt x="473964" y="199771"/>
                  </a:lnTo>
                  <a:lnTo>
                    <a:pt x="473964" y="199390"/>
                  </a:lnTo>
                  <a:lnTo>
                    <a:pt x="473964" y="28321"/>
                  </a:lnTo>
                  <a:lnTo>
                    <a:pt x="445389" y="28321"/>
                  </a:lnTo>
                  <a:lnTo>
                    <a:pt x="445389" y="199390"/>
                  </a:lnTo>
                  <a:lnTo>
                    <a:pt x="28575" y="199390"/>
                  </a:lnTo>
                  <a:lnTo>
                    <a:pt x="28575" y="27940"/>
                  </a:lnTo>
                  <a:lnTo>
                    <a:pt x="473964" y="27940"/>
                  </a:lnTo>
                  <a:lnTo>
                    <a:pt x="47396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4652009" y="3949445"/>
              <a:ext cx="474345" cy="228600"/>
            </a:xfrm>
            <a:custGeom>
              <a:avLst/>
              <a:gdLst/>
              <a:ahLst/>
              <a:cxnLst/>
              <a:rect l="l" t="t" r="r" b="b"/>
              <a:pathLst>
                <a:path w="474345" h="228600">
                  <a:moveTo>
                    <a:pt x="0" y="0"/>
                  </a:moveTo>
                  <a:lnTo>
                    <a:pt x="473963" y="0"/>
                  </a:lnTo>
                  <a:lnTo>
                    <a:pt x="473963" y="228599"/>
                  </a:lnTo>
                  <a:lnTo>
                    <a:pt x="0" y="228599"/>
                  </a:lnTo>
                  <a:lnTo>
                    <a:pt x="0" y="0"/>
                  </a:lnTo>
                  <a:close/>
                </a:path>
                <a:path w="474345" h="228600">
                  <a:moveTo>
                    <a:pt x="28575" y="28574"/>
                  </a:moveTo>
                  <a:lnTo>
                    <a:pt x="28575" y="200024"/>
                  </a:lnTo>
                  <a:lnTo>
                    <a:pt x="445388" y="200024"/>
                  </a:lnTo>
                  <a:lnTo>
                    <a:pt x="445388" y="28574"/>
                  </a:lnTo>
                  <a:lnTo>
                    <a:pt x="28575" y="28574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8570214" y="3949699"/>
              <a:ext cx="474345" cy="228600"/>
            </a:xfrm>
            <a:custGeom>
              <a:avLst/>
              <a:gdLst/>
              <a:ahLst/>
              <a:cxnLst/>
              <a:rect l="l" t="t" r="r" b="b"/>
              <a:pathLst>
                <a:path w="474345" h="228600">
                  <a:moveTo>
                    <a:pt x="473964" y="0"/>
                  </a:moveTo>
                  <a:lnTo>
                    <a:pt x="0" y="0"/>
                  </a:lnTo>
                  <a:lnTo>
                    <a:pt x="0" y="27940"/>
                  </a:lnTo>
                  <a:lnTo>
                    <a:pt x="0" y="199390"/>
                  </a:lnTo>
                  <a:lnTo>
                    <a:pt x="0" y="228600"/>
                  </a:lnTo>
                  <a:lnTo>
                    <a:pt x="473964" y="228600"/>
                  </a:lnTo>
                  <a:lnTo>
                    <a:pt x="473964" y="199771"/>
                  </a:lnTo>
                  <a:lnTo>
                    <a:pt x="473964" y="199390"/>
                  </a:lnTo>
                  <a:lnTo>
                    <a:pt x="473964" y="28321"/>
                  </a:lnTo>
                  <a:lnTo>
                    <a:pt x="445389" y="28321"/>
                  </a:lnTo>
                  <a:lnTo>
                    <a:pt x="445389" y="199390"/>
                  </a:lnTo>
                  <a:lnTo>
                    <a:pt x="28575" y="199390"/>
                  </a:lnTo>
                  <a:lnTo>
                    <a:pt x="28575" y="27940"/>
                  </a:lnTo>
                  <a:lnTo>
                    <a:pt x="473964" y="27940"/>
                  </a:lnTo>
                  <a:lnTo>
                    <a:pt x="47396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8570213" y="3949445"/>
              <a:ext cx="474345" cy="228600"/>
            </a:xfrm>
            <a:custGeom>
              <a:avLst/>
              <a:gdLst/>
              <a:ahLst/>
              <a:cxnLst/>
              <a:rect l="l" t="t" r="r" b="b"/>
              <a:pathLst>
                <a:path w="474345" h="228600">
                  <a:moveTo>
                    <a:pt x="0" y="0"/>
                  </a:moveTo>
                  <a:lnTo>
                    <a:pt x="473963" y="0"/>
                  </a:lnTo>
                  <a:lnTo>
                    <a:pt x="473963" y="228599"/>
                  </a:lnTo>
                  <a:lnTo>
                    <a:pt x="0" y="228599"/>
                  </a:lnTo>
                  <a:lnTo>
                    <a:pt x="0" y="0"/>
                  </a:lnTo>
                  <a:close/>
                </a:path>
                <a:path w="474345" h="228600">
                  <a:moveTo>
                    <a:pt x="28575" y="28574"/>
                  </a:moveTo>
                  <a:lnTo>
                    <a:pt x="28575" y="200024"/>
                  </a:lnTo>
                  <a:lnTo>
                    <a:pt x="445388" y="200024"/>
                  </a:lnTo>
                  <a:lnTo>
                    <a:pt x="445388" y="28574"/>
                  </a:lnTo>
                  <a:lnTo>
                    <a:pt x="28575" y="28574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5212079" y="5859779"/>
              <a:ext cx="570230" cy="361315"/>
            </a:xfrm>
            <a:custGeom>
              <a:avLst/>
              <a:gdLst/>
              <a:ahLst/>
              <a:cxnLst/>
              <a:rect l="l" t="t" r="r" b="b"/>
              <a:pathLst>
                <a:path w="570229" h="361314">
                  <a:moveTo>
                    <a:pt x="0" y="180594"/>
                  </a:moveTo>
                  <a:lnTo>
                    <a:pt x="22401" y="110295"/>
                  </a:lnTo>
                  <a:lnTo>
                    <a:pt x="48682" y="79619"/>
                  </a:lnTo>
                  <a:lnTo>
                    <a:pt x="83486" y="52892"/>
                  </a:lnTo>
                  <a:lnTo>
                    <a:pt x="125666" y="30840"/>
                  </a:lnTo>
                  <a:lnTo>
                    <a:pt x="174075" y="14191"/>
                  </a:lnTo>
                  <a:lnTo>
                    <a:pt x="227564" y="3668"/>
                  </a:lnTo>
                  <a:lnTo>
                    <a:pt x="284988" y="0"/>
                  </a:lnTo>
                  <a:lnTo>
                    <a:pt x="342411" y="3668"/>
                  </a:lnTo>
                  <a:lnTo>
                    <a:pt x="395900" y="14191"/>
                  </a:lnTo>
                  <a:lnTo>
                    <a:pt x="444309" y="30840"/>
                  </a:lnTo>
                  <a:lnTo>
                    <a:pt x="486489" y="52892"/>
                  </a:lnTo>
                  <a:lnTo>
                    <a:pt x="521293" y="79619"/>
                  </a:lnTo>
                  <a:lnTo>
                    <a:pt x="547574" y="110295"/>
                  </a:lnTo>
                  <a:lnTo>
                    <a:pt x="569976" y="180594"/>
                  </a:lnTo>
                  <a:lnTo>
                    <a:pt x="564184" y="216988"/>
                  </a:lnTo>
                  <a:lnTo>
                    <a:pt x="521293" y="281563"/>
                  </a:lnTo>
                  <a:lnTo>
                    <a:pt x="486489" y="308290"/>
                  </a:lnTo>
                  <a:lnTo>
                    <a:pt x="444309" y="330343"/>
                  </a:lnTo>
                  <a:lnTo>
                    <a:pt x="395900" y="346995"/>
                  </a:lnTo>
                  <a:lnTo>
                    <a:pt x="342411" y="357518"/>
                  </a:lnTo>
                  <a:lnTo>
                    <a:pt x="284988" y="361188"/>
                  </a:lnTo>
                  <a:lnTo>
                    <a:pt x="227564" y="357518"/>
                  </a:lnTo>
                  <a:lnTo>
                    <a:pt x="174075" y="346995"/>
                  </a:lnTo>
                  <a:lnTo>
                    <a:pt x="125666" y="330343"/>
                  </a:lnTo>
                  <a:lnTo>
                    <a:pt x="83486" y="308290"/>
                  </a:lnTo>
                  <a:lnTo>
                    <a:pt x="48682" y="281563"/>
                  </a:lnTo>
                  <a:lnTo>
                    <a:pt x="22401" y="250886"/>
                  </a:lnTo>
                  <a:lnTo>
                    <a:pt x="0" y="180594"/>
                  </a:lnTo>
                  <a:close/>
                </a:path>
              </a:pathLst>
            </a:custGeom>
            <a:ln w="571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8995" y="1572767"/>
            <a:ext cx="4155948" cy="4764024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0" y="32003"/>
            <a:ext cx="4293870" cy="677545"/>
            <a:chOff x="0" y="32003"/>
            <a:chExt cx="4293870" cy="677545"/>
          </a:xfrm>
        </p:grpSpPr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2003"/>
              <a:ext cx="646938" cy="67741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3840" y="32003"/>
              <a:ext cx="1012697" cy="677418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1644" y="32003"/>
              <a:ext cx="1012697" cy="677418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71244" y="32003"/>
              <a:ext cx="496062" cy="677418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64207" y="32003"/>
              <a:ext cx="2536697" cy="677418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97808" y="32003"/>
              <a:ext cx="496062" cy="677418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8. 신청</a:t>
            </a:r>
            <a:r>
              <a:rPr dirty="0" spc="5"/>
              <a:t> </a:t>
            </a:r>
            <a:r>
              <a:rPr dirty="0" spc="-10"/>
              <a:t>방법(국민체크카드형)</a:t>
            </a:r>
          </a:p>
        </p:txBody>
      </p:sp>
      <p:sp>
        <p:nvSpPr>
          <p:cNvPr id="13" name="object 1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11" name="object 11" descr=""/>
          <p:cNvSpPr txBox="1"/>
          <p:nvPr/>
        </p:nvSpPr>
        <p:spPr>
          <a:xfrm>
            <a:off x="78739" y="688974"/>
            <a:ext cx="8838565" cy="360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>
                <a:solidFill>
                  <a:srgbClr val="683C2D"/>
                </a:solidFill>
                <a:latin typeface="맑은 고딕"/>
                <a:cs typeface="맑은 고딕"/>
              </a:rPr>
              <a:t>STEP2.</a:t>
            </a:r>
            <a:r>
              <a:rPr dirty="0" sz="2200" spc="-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200">
                <a:solidFill>
                  <a:srgbClr val="683C2D"/>
                </a:solidFill>
                <a:latin typeface="맑은 고딕"/>
                <a:cs typeface="맑은 고딕"/>
              </a:rPr>
              <a:t>국민</a:t>
            </a:r>
            <a:r>
              <a:rPr dirty="0" sz="2200" spc="-6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200">
                <a:solidFill>
                  <a:srgbClr val="683C2D"/>
                </a:solidFill>
                <a:latin typeface="맑은 고딕"/>
                <a:cs typeface="맑은 고딕"/>
              </a:rPr>
              <a:t>KB</a:t>
            </a:r>
            <a:r>
              <a:rPr dirty="0" sz="2200" spc="-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200">
                <a:solidFill>
                  <a:srgbClr val="683C2D"/>
                </a:solidFill>
                <a:latin typeface="맑은 고딕"/>
                <a:cs typeface="맑은 고딕"/>
              </a:rPr>
              <a:t>스타뱅킹</a:t>
            </a:r>
            <a:r>
              <a:rPr dirty="0" sz="2200" spc="-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200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2200" spc="-6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200">
                <a:solidFill>
                  <a:srgbClr val="683C2D"/>
                </a:solidFill>
                <a:latin typeface="맑은 고딕"/>
                <a:cs typeface="맑은 고딕"/>
              </a:rPr>
              <a:t>또는</a:t>
            </a:r>
            <a:r>
              <a:rPr dirty="0" sz="2200" spc="-6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200">
                <a:solidFill>
                  <a:srgbClr val="683C2D"/>
                </a:solidFill>
                <a:latin typeface="맑은 고딕"/>
                <a:cs typeface="맑은 고딕"/>
              </a:rPr>
              <a:t>국민은행</a:t>
            </a:r>
            <a:r>
              <a:rPr dirty="0" sz="2200" spc="-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200">
                <a:solidFill>
                  <a:srgbClr val="683C2D"/>
                </a:solidFill>
                <a:latin typeface="맑은 고딕"/>
                <a:cs typeface="맑은 고딕"/>
              </a:rPr>
              <a:t>동국대학교(점)</a:t>
            </a:r>
            <a:r>
              <a:rPr dirty="0" sz="22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200" spc="-20">
                <a:solidFill>
                  <a:srgbClr val="683C2D"/>
                </a:solidFill>
                <a:latin typeface="맑은 고딕"/>
                <a:cs typeface="맑은 고딕"/>
              </a:rPr>
              <a:t>방문신청</a:t>
            </a:r>
            <a:endParaRPr sz="2200">
              <a:latin typeface="맑은 고딕"/>
              <a:cs typeface="맑은 고딕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4584953" y="2235835"/>
            <a:ext cx="5021580" cy="32264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325755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체크카드형</a:t>
            </a:r>
            <a:r>
              <a:rPr dirty="0" sz="2000" spc="-2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학생증은</a:t>
            </a:r>
            <a:r>
              <a:rPr dirty="0" sz="2000" spc="-2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반드시</a:t>
            </a:r>
            <a:r>
              <a:rPr dirty="0" sz="2000" spc="-2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은행</a:t>
            </a:r>
            <a:r>
              <a:rPr dirty="0" sz="2000" spc="-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5">
                <a:solidFill>
                  <a:srgbClr val="683C2D"/>
                </a:solidFill>
                <a:latin typeface="맑은 고딕"/>
                <a:cs typeface="맑은 고딕"/>
              </a:rPr>
              <a:t>앱이나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은행</a:t>
            </a:r>
            <a:r>
              <a:rPr dirty="0" sz="2000" spc="-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방문신청을</a:t>
            </a:r>
            <a:r>
              <a:rPr dirty="0" sz="20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완료해야</a:t>
            </a:r>
            <a:r>
              <a:rPr dirty="0" sz="2000" spc="-20">
                <a:solidFill>
                  <a:srgbClr val="683C2D"/>
                </a:solidFill>
                <a:latin typeface="맑은 고딕"/>
                <a:cs typeface="맑은 고딕"/>
              </a:rPr>
              <a:t> 합니다.</a:t>
            </a:r>
            <a:endParaRPr sz="20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00">
              <a:latin typeface="맑은 고딕"/>
              <a:cs typeface="맑은 고딕"/>
            </a:endParaRPr>
          </a:p>
          <a:p>
            <a:pPr marL="12700" marR="234950">
              <a:lnSpc>
                <a:spcPct val="100000"/>
              </a:lnSpc>
            </a:pP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은행</a:t>
            </a:r>
            <a:r>
              <a:rPr dirty="0" sz="2000" spc="-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앱</a:t>
            </a:r>
            <a:r>
              <a:rPr dirty="0" sz="2000" spc="-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2000" spc="-2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방법은</a:t>
            </a:r>
            <a:r>
              <a:rPr dirty="0" sz="2000" spc="-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국민은행</a:t>
            </a:r>
            <a:r>
              <a:rPr dirty="0" sz="2000" spc="-2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u="sng" sz="2000" spc="-1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첨부파일</a:t>
            </a:r>
            <a:r>
              <a:rPr dirty="0" sz="2000" spc="-10">
                <a:solidFill>
                  <a:srgbClr val="683C2D"/>
                </a:solidFill>
                <a:latin typeface="맑은 고딕"/>
                <a:cs typeface="맑은 고딕"/>
              </a:rPr>
              <a:t>을 확인해주세요.</a:t>
            </a:r>
            <a:endParaRPr sz="20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</a:pPr>
            <a:r>
              <a:rPr dirty="0" sz="1800" b="1">
                <a:solidFill>
                  <a:srgbClr val="FF0000"/>
                </a:solidFill>
                <a:latin typeface="맑은 고딕"/>
                <a:cs typeface="맑은 고딕"/>
              </a:rPr>
              <a:t>※ 엔드림스</a:t>
            </a:r>
            <a:r>
              <a:rPr dirty="0" sz="1800" spc="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800" b="1">
                <a:solidFill>
                  <a:srgbClr val="FF0000"/>
                </a:solidFill>
                <a:latin typeface="맑은 고딕"/>
                <a:cs typeface="맑은 고딕"/>
              </a:rPr>
              <a:t>동의 후 은행영업일</a:t>
            </a:r>
            <a:r>
              <a:rPr dirty="0" sz="1800" spc="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800" b="1">
                <a:solidFill>
                  <a:srgbClr val="FF0000"/>
                </a:solidFill>
                <a:latin typeface="맑은 고딕"/>
                <a:cs typeface="맑은 고딕"/>
              </a:rPr>
              <a:t>기준</a:t>
            </a:r>
            <a:r>
              <a:rPr dirty="0" sz="1800" spc="1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800" b="1">
                <a:solidFill>
                  <a:srgbClr val="FF0000"/>
                </a:solidFill>
                <a:latin typeface="맑은 고딕"/>
                <a:cs typeface="맑은 고딕"/>
              </a:rPr>
              <a:t>1일</a:t>
            </a:r>
            <a:r>
              <a:rPr dirty="0" sz="1800" spc="-10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800" spc="-25" b="1">
                <a:solidFill>
                  <a:srgbClr val="FF0000"/>
                </a:solidFill>
                <a:latin typeface="맑은 고딕"/>
                <a:cs typeface="맑은 고딕"/>
              </a:rPr>
              <a:t>이후에</a:t>
            </a:r>
            <a:endParaRPr sz="18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</a:pPr>
            <a:r>
              <a:rPr dirty="0" sz="1800" b="1">
                <a:solidFill>
                  <a:srgbClr val="FF0000"/>
                </a:solidFill>
                <a:latin typeface="맑은 고딕"/>
                <a:cs typeface="맑은 고딕"/>
              </a:rPr>
              <a:t>KB</a:t>
            </a:r>
            <a:r>
              <a:rPr dirty="0" sz="1800" spc="10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800" b="1">
                <a:solidFill>
                  <a:srgbClr val="FF0000"/>
                </a:solidFill>
                <a:latin typeface="맑은 고딕"/>
                <a:cs typeface="맑은 고딕"/>
              </a:rPr>
              <a:t>스타뱅킹</a:t>
            </a:r>
            <a:r>
              <a:rPr dirty="0" sz="1800" spc="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800" b="1">
                <a:solidFill>
                  <a:srgbClr val="FF0000"/>
                </a:solidFill>
                <a:latin typeface="맑은 고딕"/>
                <a:cs typeface="맑은 고딕"/>
              </a:rPr>
              <a:t>앱 신청 </a:t>
            </a:r>
            <a:r>
              <a:rPr dirty="0" sz="1800" spc="-25" b="1">
                <a:solidFill>
                  <a:srgbClr val="FF0000"/>
                </a:solidFill>
                <a:latin typeface="맑은 고딕"/>
                <a:cs typeface="맑은 고딕"/>
              </a:rPr>
              <a:t>가능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1150">
              <a:latin typeface="맑은 고딕"/>
              <a:cs typeface="맑은 고딕"/>
            </a:endParaRPr>
          </a:p>
          <a:p>
            <a:pPr marL="12700" marR="445134">
              <a:lnSpc>
                <a:spcPct val="100000"/>
              </a:lnSpc>
              <a:spcBef>
                <a:spcPts val="5"/>
              </a:spcBef>
            </a:pPr>
            <a:r>
              <a:rPr dirty="0" sz="1800" b="1">
                <a:solidFill>
                  <a:srgbClr val="FF0000"/>
                </a:solidFill>
                <a:latin typeface="맑은 고딕"/>
                <a:cs typeface="맑은 고딕"/>
              </a:rPr>
              <a:t>※ 은행 앱이나 방문 미신청 시에는</a:t>
            </a:r>
            <a:r>
              <a:rPr dirty="0" sz="1800" spc="10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800" spc="-20" b="1">
                <a:solidFill>
                  <a:srgbClr val="FF0000"/>
                </a:solidFill>
                <a:latin typeface="맑은 고딕"/>
                <a:cs typeface="맑은 고딕"/>
              </a:rPr>
              <a:t>학생증이 </a:t>
            </a:r>
            <a:r>
              <a:rPr dirty="0" sz="1800" b="1">
                <a:solidFill>
                  <a:srgbClr val="FF0000"/>
                </a:solidFill>
                <a:latin typeface="맑은 고딕"/>
                <a:cs typeface="맑은 고딕"/>
              </a:rPr>
              <a:t>발급되지</a:t>
            </a:r>
            <a:r>
              <a:rPr dirty="0" sz="1800" spc="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800" spc="-10" b="1">
                <a:solidFill>
                  <a:srgbClr val="FF0000"/>
                </a:solidFill>
                <a:latin typeface="맑은 고딕"/>
                <a:cs typeface="맑은 고딕"/>
              </a:rPr>
              <a:t>않습니다!</a:t>
            </a:r>
            <a:endParaRPr sz="180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016304" y="1667636"/>
            <a:ext cx="5706745" cy="27082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84455">
              <a:lnSpc>
                <a:spcPct val="100000"/>
              </a:lnSpc>
              <a:spcBef>
                <a:spcPts val="95"/>
              </a:spcBef>
            </a:pP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※</a:t>
            </a:r>
            <a:r>
              <a:rPr dirty="0" sz="1600" spc="-5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실물</a:t>
            </a:r>
            <a:r>
              <a:rPr dirty="0" sz="1600" spc="-4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학생증을</a:t>
            </a:r>
            <a:r>
              <a:rPr dirty="0" sz="1600" spc="-3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발급받지</a:t>
            </a:r>
            <a:r>
              <a:rPr dirty="0" sz="1600" spc="-3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않는</a:t>
            </a:r>
            <a:r>
              <a:rPr dirty="0" sz="1600" spc="-3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경우</a:t>
            </a:r>
            <a:r>
              <a:rPr dirty="0" sz="1600" spc="-4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헤이영캠퍼스</a:t>
            </a:r>
            <a:r>
              <a:rPr dirty="0" sz="16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앱을</a:t>
            </a:r>
            <a:r>
              <a:rPr dirty="0" sz="1600" spc="-4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spc="-25" b="1">
                <a:solidFill>
                  <a:srgbClr val="683C2D"/>
                </a:solidFill>
                <a:latin typeface="맑은 고딕"/>
                <a:cs typeface="맑은 고딕"/>
              </a:rPr>
              <a:t>이용</a:t>
            </a:r>
            <a:endParaRPr sz="16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05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</a:pP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가.</a:t>
            </a:r>
            <a:r>
              <a:rPr dirty="0" sz="16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설치</a:t>
            </a:r>
            <a:r>
              <a:rPr dirty="0" sz="1600" spc="-2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spc="-35" b="1">
                <a:solidFill>
                  <a:srgbClr val="683C2D"/>
                </a:solidFill>
                <a:latin typeface="맑은 고딕"/>
                <a:cs typeface="맑은 고딕"/>
              </a:rPr>
              <a:t>방법</a:t>
            </a:r>
            <a:endParaRPr sz="1600">
              <a:latin typeface="맑은 고딕"/>
              <a:cs typeface="맑은 고딕"/>
            </a:endParaRPr>
          </a:p>
          <a:p>
            <a:pPr marL="615950" indent="-247015">
              <a:lnSpc>
                <a:spcPct val="100000"/>
              </a:lnSpc>
              <a:buAutoNum type="arabicParenR"/>
              <a:tabLst>
                <a:tab pos="616585" algn="l"/>
              </a:tabLst>
            </a:pP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‘헤이영캠퍼스’</a:t>
            </a:r>
            <a:r>
              <a:rPr dirty="0" sz="1600" spc="-6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어플</a:t>
            </a:r>
            <a:r>
              <a:rPr dirty="0" sz="1600" spc="-7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spc="-25">
                <a:solidFill>
                  <a:srgbClr val="683C2D"/>
                </a:solidFill>
                <a:latin typeface="맑은 고딕"/>
                <a:cs typeface="맑은 고딕"/>
              </a:rPr>
              <a:t>설치</a:t>
            </a:r>
            <a:endParaRPr sz="1600">
              <a:latin typeface="맑은 고딕"/>
              <a:cs typeface="맑은 고딕"/>
            </a:endParaRPr>
          </a:p>
          <a:p>
            <a:pPr marL="615950" indent="-247015">
              <a:lnSpc>
                <a:spcPct val="100000"/>
              </a:lnSpc>
              <a:spcBef>
                <a:spcPts val="5"/>
              </a:spcBef>
              <a:buAutoNum type="arabicParenR"/>
              <a:tabLst>
                <a:tab pos="616585" algn="l"/>
              </a:tabLst>
            </a:pP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로그인(NDRIMS</a:t>
            </a:r>
            <a:r>
              <a:rPr dirty="0" sz="1600" spc="-1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spc="-10">
                <a:solidFill>
                  <a:srgbClr val="683C2D"/>
                </a:solidFill>
                <a:latin typeface="맑은 고딕"/>
                <a:cs typeface="맑은 고딕"/>
              </a:rPr>
              <a:t>ID/PW)</a:t>
            </a:r>
            <a:endParaRPr sz="16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050">
              <a:latin typeface="맑은 고딕"/>
              <a:cs typeface="맑은 고딕"/>
            </a:endParaRPr>
          </a:p>
          <a:p>
            <a:pPr marL="84455">
              <a:lnSpc>
                <a:spcPct val="100000"/>
              </a:lnSpc>
            </a:pP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나.</a:t>
            </a:r>
            <a:r>
              <a:rPr dirty="0" sz="1600" spc="-2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spc="-20" b="1">
                <a:solidFill>
                  <a:srgbClr val="683C2D"/>
                </a:solidFill>
                <a:latin typeface="맑은 고딕"/>
                <a:cs typeface="맑은 고딕"/>
              </a:rPr>
              <a:t>주요기능</a:t>
            </a:r>
            <a:endParaRPr sz="1600">
              <a:latin typeface="맑은 고딕"/>
              <a:cs typeface="맑은 고딕"/>
            </a:endParaRPr>
          </a:p>
          <a:p>
            <a:pPr marL="615950" indent="-247015">
              <a:lnSpc>
                <a:spcPct val="100000"/>
              </a:lnSpc>
              <a:buAutoNum type="arabicParenR"/>
              <a:tabLst>
                <a:tab pos="616585" algn="l"/>
              </a:tabLst>
            </a:pP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중앙도서관</a:t>
            </a:r>
            <a:r>
              <a:rPr dirty="0" sz="1600" spc="-7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spc="-25">
                <a:solidFill>
                  <a:srgbClr val="683C2D"/>
                </a:solidFill>
                <a:latin typeface="맑은 고딕"/>
                <a:cs typeface="맑은 고딕"/>
              </a:rPr>
              <a:t>이용</a:t>
            </a:r>
            <a:endParaRPr sz="1600">
              <a:latin typeface="맑은 고딕"/>
              <a:cs typeface="맑은 고딕"/>
            </a:endParaRPr>
          </a:p>
          <a:p>
            <a:pPr marL="655955">
              <a:lnSpc>
                <a:spcPct val="100000"/>
              </a:lnSpc>
            </a:pP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-</a:t>
            </a:r>
            <a:r>
              <a:rPr dirty="0" sz="16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도서관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출입,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도서대출,</a:t>
            </a:r>
            <a:r>
              <a:rPr dirty="0" sz="1600" spc="-2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좌석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배정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spc="-50">
                <a:solidFill>
                  <a:srgbClr val="683C2D"/>
                </a:solidFill>
                <a:latin typeface="맑은 고딕"/>
                <a:cs typeface="맑은 고딕"/>
              </a:rPr>
              <a:t>등</a:t>
            </a:r>
            <a:endParaRPr sz="1600">
              <a:latin typeface="맑은 고딕"/>
              <a:cs typeface="맑은 고딕"/>
            </a:endParaRPr>
          </a:p>
          <a:p>
            <a:pPr marL="615950" indent="-247015">
              <a:lnSpc>
                <a:spcPct val="100000"/>
              </a:lnSpc>
              <a:buAutoNum type="arabicParenR" startAt="2"/>
              <a:tabLst>
                <a:tab pos="616585" algn="l"/>
              </a:tabLst>
            </a:pP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학생서비스센터</a:t>
            </a:r>
            <a:r>
              <a:rPr dirty="0" sz="1600" spc="-8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서비스</a:t>
            </a:r>
            <a:r>
              <a:rPr dirty="0" sz="1600" spc="-8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spc="-25">
                <a:solidFill>
                  <a:srgbClr val="683C2D"/>
                </a:solidFill>
                <a:latin typeface="맑은 고딕"/>
                <a:cs typeface="맑은 고딕"/>
              </a:rPr>
              <a:t>이용</a:t>
            </a:r>
            <a:endParaRPr sz="1600">
              <a:latin typeface="맑은 고딕"/>
              <a:cs typeface="맑은 고딕"/>
            </a:endParaRPr>
          </a:p>
          <a:p>
            <a:pPr marL="584200">
              <a:lnSpc>
                <a:spcPct val="100000"/>
              </a:lnSpc>
            </a:pP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-</a:t>
            </a:r>
            <a:r>
              <a:rPr dirty="0" sz="1600" spc="-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증명서</a:t>
            </a:r>
            <a:r>
              <a:rPr dirty="0" sz="16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발급,</a:t>
            </a:r>
            <a:r>
              <a:rPr dirty="0" sz="16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휴대폰</a:t>
            </a:r>
            <a:r>
              <a:rPr dirty="0" sz="16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충전,</a:t>
            </a:r>
            <a:r>
              <a:rPr dirty="0" sz="1600" spc="-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spc="-10">
                <a:solidFill>
                  <a:srgbClr val="683C2D"/>
                </a:solidFill>
                <a:latin typeface="맑은 고딕"/>
                <a:cs typeface="맑은 고딕"/>
              </a:rPr>
              <a:t>FAX</a:t>
            </a:r>
            <a:r>
              <a:rPr dirty="0" sz="1600" spc="-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전송</a:t>
            </a:r>
            <a:r>
              <a:rPr dirty="0" sz="16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spc="-50">
                <a:solidFill>
                  <a:srgbClr val="683C2D"/>
                </a:solidFill>
                <a:latin typeface="맑은 고딕"/>
                <a:cs typeface="맑은 고딕"/>
              </a:rPr>
              <a:t>등</a:t>
            </a:r>
            <a:endParaRPr sz="1600">
              <a:latin typeface="맑은 고딕"/>
              <a:cs typeface="맑은 고딕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653920" y="4997577"/>
            <a:ext cx="6403975" cy="10934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FF0000"/>
                </a:solidFill>
                <a:latin typeface="맑은 고딕"/>
                <a:cs typeface="맑은 고딕"/>
              </a:rPr>
              <a:t>※</a:t>
            </a:r>
            <a:r>
              <a:rPr dirty="0" sz="1400" spc="-10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400" b="1">
                <a:solidFill>
                  <a:srgbClr val="FF0000"/>
                </a:solidFill>
                <a:latin typeface="맑은 고딕"/>
                <a:cs typeface="맑은 고딕"/>
              </a:rPr>
              <a:t>카드형</a:t>
            </a:r>
            <a:r>
              <a:rPr dirty="0" sz="1400" spc="-1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400" b="1">
                <a:solidFill>
                  <a:srgbClr val="FF0000"/>
                </a:solidFill>
                <a:latin typeface="맑은 고딕"/>
                <a:cs typeface="맑은 고딕"/>
              </a:rPr>
              <a:t>학생증</a:t>
            </a:r>
            <a:r>
              <a:rPr dirty="0" sz="1400" spc="-1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400" b="1">
                <a:solidFill>
                  <a:srgbClr val="FF0000"/>
                </a:solidFill>
                <a:latin typeface="맑은 고딕"/>
                <a:cs typeface="맑은 고딕"/>
              </a:rPr>
              <a:t>수령</a:t>
            </a:r>
            <a:r>
              <a:rPr dirty="0" sz="1400" spc="-10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400" b="1">
                <a:solidFill>
                  <a:srgbClr val="FF0000"/>
                </a:solidFill>
                <a:latin typeface="맑은 고딕"/>
                <a:cs typeface="맑은 고딕"/>
              </a:rPr>
              <a:t>이전에도</a:t>
            </a:r>
            <a:r>
              <a:rPr dirty="0" sz="1400" spc="-2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400" b="1">
                <a:solidFill>
                  <a:srgbClr val="FF0000"/>
                </a:solidFill>
                <a:latin typeface="맑은 고딕"/>
                <a:cs typeface="맑은 고딕"/>
              </a:rPr>
              <a:t>헤이영캠퍼스앱으로</a:t>
            </a:r>
            <a:r>
              <a:rPr dirty="0" sz="1400" spc="-3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400" b="1">
                <a:solidFill>
                  <a:srgbClr val="FF0000"/>
                </a:solidFill>
                <a:latin typeface="맑은 고딕"/>
                <a:cs typeface="맑은 고딕"/>
              </a:rPr>
              <a:t>도서관</a:t>
            </a:r>
            <a:r>
              <a:rPr dirty="0" sz="1400" spc="-2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400" b="1">
                <a:solidFill>
                  <a:srgbClr val="FF0000"/>
                </a:solidFill>
                <a:latin typeface="맑은 고딕"/>
                <a:cs typeface="맑은 고딕"/>
              </a:rPr>
              <a:t>이용이</a:t>
            </a:r>
            <a:r>
              <a:rPr dirty="0" sz="1400" spc="-1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400" spc="-10" b="1">
                <a:solidFill>
                  <a:srgbClr val="FF0000"/>
                </a:solidFill>
                <a:latin typeface="맑은 고딕"/>
                <a:cs typeface="맑은 고딕"/>
              </a:rPr>
              <a:t>가능합니다. </a:t>
            </a:r>
            <a:r>
              <a:rPr dirty="0" sz="1400" b="1">
                <a:solidFill>
                  <a:srgbClr val="FF0000"/>
                </a:solidFill>
                <a:latin typeface="맑은 고딕"/>
                <a:cs typeface="맑은 고딕"/>
              </a:rPr>
              <a:t>출입은</a:t>
            </a:r>
            <a:r>
              <a:rPr dirty="0" sz="1400" spc="-10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400" b="1">
                <a:solidFill>
                  <a:srgbClr val="FF0000"/>
                </a:solidFill>
                <a:latin typeface="맑은 고딕"/>
                <a:cs typeface="맑은 고딕"/>
              </a:rPr>
              <a:t>도서관</a:t>
            </a:r>
            <a:r>
              <a:rPr dirty="0" sz="1400" spc="-2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400" b="1">
                <a:solidFill>
                  <a:srgbClr val="FF0000"/>
                </a:solidFill>
                <a:latin typeface="맑은 고딕"/>
                <a:cs typeface="맑은 고딕"/>
              </a:rPr>
              <a:t>운영에</a:t>
            </a:r>
            <a:r>
              <a:rPr dirty="0" sz="1400" spc="-1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400" b="1">
                <a:solidFill>
                  <a:srgbClr val="FF0000"/>
                </a:solidFill>
                <a:latin typeface="맑은 고딕"/>
                <a:cs typeface="맑은 고딕"/>
              </a:rPr>
              <a:t>따라</a:t>
            </a:r>
            <a:r>
              <a:rPr dirty="0" sz="1400" spc="-1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400" b="1">
                <a:solidFill>
                  <a:srgbClr val="FF0000"/>
                </a:solidFill>
                <a:latin typeface="맑은 고딕"/>
                <a:cs typeface="맑은 고딕"/>
              </a:rPr>
              <a:t>제한</a:t>
            </a:r>
            <a:r>
              <a:rPr dirty="0" sz="1400" spc="-1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400" b="1">
                <a:solidFill>
                  <a:srgbClr val="FF0000"/>
                </a:solidFill>
                <a:latin typeface="맑은 고딕"/>
                <a:cs typeface="맑은 고딕"/>
              </a:rPr>
              <a:t>될</a:t>
            </a:r>
            <a:r>
              <a:rPr dirty="0" sz="1400" spc="-1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400" b="1">
                <a:solidFill>
                  <a:srgbClr val="FF0000"/>
                </a:solidFill>
                <a:latin typeface="맑은 고딕"/>
                <a:cs typeface="맑은 고딕"/>
              </a:rPr>
              <a:t>수</a:t>
            </a:r>
            <a:r>
              <a:rPr dirty="0" sz="1400" spc="-1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400" spc="-25" b="1">
                <a:solidFill>
                  <a:srgbClr val="FF0000"/>
                </a:solidFill>
                <a:latin typeface="맑은 고딕"/>
                <a:cs typeface="맑은 고딕"/>
              </a:rPr>
              <a:t>있음.</a:t>
            </a:r>
            <a:endParaRPr sz="14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900">
              <a:latin typeface="맑은 고딕"/>
              <a:cs typeface="맑은 고딕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1400" b="1">
                <a:solidFill>
                  <a:srgbClr val="FF0000"/>
                </a:solidFill>
                <a:latin typeface="맑은 고딕"/>
                <a:cs typeface="맑은 고딕"/>
              </a:rPr>
              <a:t>도서관 출입</a:t>
            </a:r>
            <a:r>
              <a:rPr dirty="0" sz="1400" spc="-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400" b="1">
                <a:solidFill>
                  <a:srgbClr val="FF0000"/>
                </a:solidFill>
                <a:latin typeface="맑은 고딕"/>
                <a:cs typeface="맑은 고딕"/>
              </a:rPr>
              <a:t>관련 문의</a:t>
            </a:r>
            <a:r>
              <a:rPr dirty="0" sz="1400" spc="-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400" b="1">
                <a:solidFill>
                  <a:srgbClr val="FF0000"/>
                </a:solidFill>
                <a:latin typeface="맑은 고딕"/>
                <a:cs typeface="맑은 고딕"/>
              </a:rPr>
              <a:t>:</a:t>
            </a:r>
            <a:r>
              <a:rPr dirty="0" sz="1400" spc="-10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400" b="1">
                <a:solidFill>
                  <a:srgbClr val="FF0000"/>
                </a:solidFill>
                <a:latin typeface="맑은 고딕"/>
                <a:cs typeface="맑은 고딕"/>
              </a:rPr>
              <a:t>중앙도서관</a:t>
            </a:r>
            <a:r>
              <a:rPr dirty="0" sz="1400" spc="-10" b="1">
                <a:solidFill>
                  <a:srgbClr val="FF0000"/>
                </a:solidFill>
                <a:latin typeface="맑은 고딕"/>
                <a:cs typeface="맑은 고딕"/>
              </a:rPr>
              <a:t> 02-2260-</a:t>
            </a:r>
            <a:r>
              <a:rPr dirty="0" sz="1400" spc="-20" b="1">
                <a:solidFill>
                  <a:srgbClr val="FF0000"/>
                </a:solidFill>
                <a:latin typeface="맑은 고딕"/>
                <a:cs typeface="맑은 고딕"/>
              </a:rPr>
              <a:t>8623</a:t>
            </a:r>
            <a:endParaRPr sz="1400">
              <a:latin typeface="맑은 고딕"/>
              <a:cs typeface="맑은 고딕"/>
            </a:endParaRPr>
          </a:p>
          <a:p>
            <a:pPr algn="ctr">
              <a:lnSpc>
                <a:spcPct val="100000"/>
              </a:lnSpc>
            </a:pPr>
            <a:r>
              <a:rPr dirty="0" sz="1400" b="1">
                <a:solidFill>
                  <a:srgbClr val="FF0000"/>
                </a:solidFill>
                <a:latin typeface="맑은 고딕"/>
                <a:cs typeface="맑은 고딕"/>
              </a:rPr>
              <a:t>헤이영캠퍼스앱</a:t>
            </a:r>
            <a:r>
              <a:rPr dirty="0" sz="1400" spc="-3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400" b="1">
                <a:solidFill>
                  <a:srgbClr val="FF0000"/>
                </a:solidFill>
                <a:latin typeface="맑은 고딕"/>
                <a:cs typeface="맑은 고딕"/>
              </a:rPr>
              <a:t>관련 문의 :</a:t>
            </a:r>
            <a:r>
              <a:rPr dirty="0" sz="1400" spc="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400" b="1">
                <a:solidFill>
                  <a:srgbClr val="FF0000"/>
                </a:solidFill>
                <a:latin typeface="맑은 고딕"/>
                <a:cs typeface="맑은 고딕"/>
              </a:rPr>
              <a:t>정보처 </a:t>
            </a:r>
            <a:r>
              <a:rPr dirty="0" sz="1400" spc="-10" b="1">
                <a:solidFill>
                  <a:srgbClr val="FF0000"/>
                </a:solidFill>
                <a:latin typeface="맑은 고딕"/>
                <a:cs typeface="맑은 고딕"/>
              </a:rPr>
              <a:t>02-2260-</a:t>
            </a:r>
            <a:r>
              <a:rPr dirty="0" sz="1400" spc="-20" b="1">
                <a:solidFill>
                  <a:srgbClr val="FF0000"/>
                </a:solidFill>
                <a:latin typeface="맑은 고딕"/>
                <a:cs typeface="맑은 고딕"/>
              </a:rPr>
              <a:t>8877</a:t>
            </a:r>
            <a:endParaRPr sz="1400">
              <a:latin typeface="맑은 고딕"/>
              <a:cs typeface="맑은 고딕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0" y="32003"/>
            <a:ext cx="2780665" cy="677545"/>
            <a:chOff x="0" y="32003"/>
            <a:chExt cx="2780665" cy="677545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2003"/>
              <a:ext cx="646938" cy="677418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840" y="32003"/>
              <a:ext cx="2536698" cy="67741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9.</a:t>
            </a:r>
            <a:r>
              <a:rPr dirty="0" spc="5"/>
              <a:t> </a:t>
            </a:r>
            <a:r>
              <a:rPr dirty="0" spc="-10"/>
              <a:t>헤이영캠퍼스앱</a:t>
            </a:r>
          </a:p>
        </p:txBody>
      </p:sp>
      <p:grpSp>
        <p:nvGrpSpPr>
          <p:cNvPr id="8" name="object 8" descr=""/>
          <p:cNvGrpSpPr/>
          <p:nvPr/>
        </p:nvGrpSpPr>
        <p:grpSpPr>
          <a:xfrm>
            <a:off x="272795" y="928116"/>
            <a:ext cx="2322195" cy="872490"/>
            <a:chOff x="272795" y="928116"/>
            <a:chExt cx="2322195" cy="872490"/>
          </a:xfrm>
        </p:grpSpPr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2795" y="1251204"/>
              <a:ext cx="2321814" cy="549401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281939" y="928116"/>
              <a:ext cx="2306320" cy="425450"/>
            </a:xfrm>
            <a:custGeom>
              <a:avLst/>
              <a:gdLst/>
              <a:ahLst/>
              <a:cxnLst/>
              <a:rect l="l" t="t" r="r" b="b"/>
              <a:pathLst>
                <a:path w="2306320" h="425450">
                  <a:moveTo>
                    <a:pt x="2234946" y="0"/>
                  </a:moveTo>
                  <a:lnTo>
                    <a:pt x="70866" y="0"/>
                  </a:lnTo>
                  <a:lnTo>
                    <a:pt x="43280" y="5572"/>
                  </a:lnTo>
                  <a:lnTo>
                    <a:pt x="20754" y="20764"/>
                  </a:lnTo>
                  <a:lnTo>
                    <a:pt x="5568" y="43291"/>
                  </a:lnTo>
                  <a:lnTo>
                    <a:pt x="0" y="70866"/>
                  </a:lnTo>
                  <a:lnTo>
                    <a:pt x="0" y="354330"/>
                  </a:lnTo>
                  <a:lnTo>
                    <a:pt x="5568" y="381904"/>
                  </a:lnTo>
                  <a:lnTo>
                    <a:pt x="20754" y="404431"/>
                  </a:lnTo>
                  <a:lnTo>
                    <a:pt x="43280" y="419623"/>
                  </a:lnTo>
                  <a:lnTo>
                    <a:pt x="70866" y="425196"/>
                  </a:lnTo>
                  <a:lnTo>
                    <a:pt x="2234946" y="425196"/>
                  </a:lnTo>
                  <a:lnTo>
                    <a:pt x="2262520" y="419623"/>
                  </a:lnTo>
                  <a:lnTo>
                    <a:pt x="2285047" y="404431"/>
                  </a:lnTo>
                  <a:lnTo>
                    <a:pt x="2300239" y="381904"/>
                  </a:lnTo>
                  <a:lnTo>
                    <a:pt x="2305812" y="354330"/>
                  </a:lnTo>
                  <a:lnTo>
                    <a:pt x="2305812" y="70866"/>
                  </a:lnTo>
                  <a:lnTo>
                    <a:pt x="2300239" y="43291"/>
                  </a:lnTo>
                  <a:lnTo>
                    <a:pt x="2285047" y="20764"/>
                  </a:lnTo>
                  <a:lnTo>
                    <a:pt x="2262520" y="5572"/>
                  </a:lnTo>
                  <a:lnTo>
                    <a:pt x="2234946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 descr=""/>
          <p:cNvSpPr txBox="1"/>
          <p:nvPr/>
        </p:nvSpPr>
        <p:spPr>
          <a:xfrm>
            <a:off x="658469" y="971499"/>
            <a:ext cx="1552575" cy="3314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10">
                <a:solidFill>
                  <a:srgbClr val="FFFFFF"/>
                </a:solidFill>
                <a:latin typeface="맑은 고딕"/>
                <a:cs typeface="맑은 고딕"/>
              </a:rPr>
              <a:t>헤이영캠퍼스</a:t>
            </a:r>
            <a:endParaRPr sz="2000">
              <a:latin typeface="맑은 고딕"/>
              <a:cs typeface="맑은 고딕"/>
            </a:endParaRPr>
          </a:p>
        </p:txBody>
      </p:sp>
      <p:sp>
        <p:nvSpPr>
          <p:cNvPr id="12" name="object 12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32003"/>
            <a:ext cx="4187190" cy="677545"/>
            <a:chOff x="0" y="32003"/>
            <a:chExt cx="4187190" cy="67754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2003"/>
              <a:ext cx="814578" cy="67741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1480" y="32003"/>
              <a:ext cx="1622297" cy="67741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38883" y="32003"/>
              <a:ext cx="707898" cy="677418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51888" y="32003"/>
              <a:ext cx="1317498" cy="677418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74492" y="32003"/>
              <a:ext cx="1012697" cy="677418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10. 분실신고</a:t>
            </a:r>
            <a:r>
              <a:rPr dirty="0" spc="-5"/>
              <a:t> </a:t>
            </a:r>
            <a:r>
              <a:rPr dirty="0"/>
              <a:t>및</a:t>
            </a:r>
            <a:r>
              <a:rPr dirty="0" spc="-5"/>
              <a:t> </a:t>
            </a:r>
            <a:r>
              <a:rPr dirty="0"/>
              <a:t>재발급 </a:t>
            </a:r>
            <a:r>
              <a:rPr dirty="0" spc="-35"/>
              <a:t>신청</a:t>
            </a:r>
          </a:p>
        </p:txBody>
      </p:sp>
      <p:pic>
        <p:nvPicPr>
          <p:cNvPr id="9" name="object 9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681227"/>
            <a:ext cx="4716779" cy="4809744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4898263" y="2249170"/>
            <a:ext cx="4519930" cy="330454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dirty="0" u="sng" sz="20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STEP1.</a:t>
            </a:r>
            <a:r>
              <a:rPr dirty="0" u="sng" sz="2000" spc="-2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20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중앙도서관에</a:t>
            </a:r>
            <a:r>
              <a:rPr dirty="0" u="sng" sz="2000" spc="-2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분실신고</a:t>
            </a:r>
            <a:endParaRPr sz="2000">
              <a:latin typeface="맑은 고딕"/>
              <a:cs typeface="맑은 고딕"/>
            </a:endParaRPr>
          </a:p>
          <a:p>
            <a:pPr algn="ctr">
              <a:lnSpc>
                <a:spcPct val="100000"/>
              </a:lnSpc>
              <a:spcBef>
                <a:spcPts val="1810"/>
              </a:spcBef>
            </a:pP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도서관 기능</a:t>
            </a:r>
            <a:r>
              <a:rPr dirty="0" sz="15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정지 ▶ 중앙도서관 ☎ 02)2260-</a:t>
            </a:r>
            <a:r>
              <a:rPr dirty="0" sz="1500" spc="-10">
                <a:solidFill>
                  <a:srgbClr val="683C2D"/>
                </a:solidFill>
                <a:latin typeface="맑은 고딕"/>
                <a:cs typeface="맑은 고딕"/>
              </a:rPr>
              <a:t>8622~3</a:t>
            </a:r>
            <a:endParaRPr sz="1500">
              <a:latin typeface="맑은 고딕"/>
              <a:cs typeface="맑은 고딕"/>
            </a:endParaRPr>
          </a:p>
          <a:p>
            <a:pPr algn="ctr" marL="220979" marR="212725">
              <a:lnSpc>
                <a:spcPct val="100000"/>
              </a:lnSpc>
              <a:spcBef>
                <a:spcPts val="1800"/>
              </a:spcBef>
            </a:pP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일반형 학생증에</a:t>
            </a:r>
            <a:r>
              <a:rPr dirty="0" sz="1500" spc="-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u="sng" sz="15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신한은행 계좌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를 </a:t>
            </a:r>
            <a:r>
              <a:rPr dirty="0" u="sng" sz="1500" spc="-10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연동</a:t>
            </a:r>
            <a:r>
              <a:rPr dirty="0" sz="1500" spc="-10">
                <a:solidFill>
                  <a:srgbClr val="683C2D"/>
                </a:solidFill>
                <a:latin typeface="맑은 고딕"/>
                <a:cs typeface="맑은 고딕"/>
              </a:rPr>
              <a:t>하였다면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은행기능 정지를</a:t>
            </a:r>
            <a:r>
              <a:rPr dirty="0" sz="15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위해 카드사에도 </a:t>
            </a:r>
            <a:r>
              <a:rPr dirty="0" sz="1500" spc="-20">
                <a:solidFill>
                  <a:srgbClr val="683C2D"/>
                </a:solidFill>
                <a:latin typeface="맑은 고딕"/>
                <a:cs typeface="맑은 고딕"/>
              </a:rPr>
              <a:t>분실신고</a:t>
            </a:r>
            <a:endParaRPr sz="1500">
              <a:latin typeface="맑은 고딕"/>
              <a:cs typeface="맑은 고딕"/>
            </a:endParaRPr>
          </a:p>
          <a:p>
            <a:pPr algn="ctr" marL="1905">
              <a:lnSpc>
                <a:spcPct val="100000"/>
              </a:lnSpc>
              <a:spcBef>
                <a:spcPts val="550"/>
              </a:spcBef>
            </a:pPr>
            <a:r>
              <a:rPr dirty="0" u="sng" sz="1500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신한카드</a:t>
            </a:r>
            <a:r>
              <a:rPr dirty="0" u="sng" sz="1500" spc="5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500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☎</a:t>
            </a:r>
            <a:r>
              <a:rPr dirty="0" u="sng" sz="1500" spc="-10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1544-</a:t>
            </a:r>
            <a:r>
              <a:rPr dirty="0" u="sng" sz="1500" spc="-20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7200</a:t>
            </a:r>
            <a:endParaRPr sz="15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00">
              <a:latin typeface="맑은 고딕"/>
              <a:cs typeface="맑은 고딕"/>
            </a:endParaRPr>
          </a:p>
          <a:p>
            <a:pPr algn="ctr" marL="245745" marR="237490">
              <a:lnSpc>
                <a:spcPct val="150000"/>
              </a:lnSpc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STEP2.</a:t>
            </a:r>
            <a:r>
              <a:rPr dirty="0" sz="2000" spc="-2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학생서비스센터에</a:t>
            </a:r>
            <a:r>
              <a:rPr dirty="0" sz="2000" spc="-5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방문하여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재발급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5" b="1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endParaRPr sz="2000">
              <a:latin typeface="맑은 고딕"/>
              <a:cs typeface="맑은 고딕"/>
            </a:endParaRPr>
          </a:p>
          <a:p>
            <a:pPr algn="ctr">
              <a:lnSpc>
                <a:spcPct val="100000"/>
              </a:lnSpc>
              <a:spcBef>
                <a:spcPts val="475"/>
              </a:spcBef>
            </a:pP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(재발급</a:t>
            </a:r>
            <a:r>
              <a:rPr dirty="0" sz="15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수수료 </a:t>
            </a:r>
            <a:r>
              <a:rPr dirty="0" u="sng" sz="1500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현금 </a:t>
            </a:r>
            <a:r>
              <a:rPr dirty="0" u="sng" sz="1500" spc="-10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5,000원</a:t>
            </a:r>
            <a:r>
              <a:rPr dirty="0" sz="1500" spc="-10">
                <a:solidFill>
                  <a:srgbClr val="683C2D"/>
                </a:solidFill>
                <a:latin typeface="맑은 고딕"/>
                <a:cs typeface="맑은 고딕"/>
              </a:rPr>
              <a:t>)</a:t>
            </a:r>
            <a:endParaRPr sz="1500">
              <a:latin typeface="맑은 고딕"/>
              <a:cs typeface="맑은 고딕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5719571" y="1344167"/>
            <a:ext cx="2874010" cy="872490"/>
            <a:chOff x="5719571" y="1344167"/>
            <a:chExt cx="2874010" cy="872490"/>
          </a:xfrm>
        </p:grpSpPr>
        <p:pic>
          <p:nvPicPr>
            <p:cNvPr id="12" name="object 1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19571" y="1667255"/>
              <a:ext cx="2873502" cy="549401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5739383" y="1344167"/>
              <a:ext cx="2834640" cy="425450"/>
            </a:xfrm>
            <a:custGeom>
              <a:avLst/>
              <a:gdLst/>
              <a:ahLst/>
              <a:cxnLst/>
              <a:rect l="l" t="t" r="r" b="b"/>
              <a:pathLst>
                <a:path w="2834640" h="425450">
                  <a:moveTo>
                    <a:pt x="2763773" y="0"/>
                  </a:moveTo>
                  <a:lnTo>
                    <a:pt x="70865" y="0"/>
                  </a:lnTo>
                  <a:lnTo>
                    <a:pt x="43291" y="5572"/>
                  </a:lnTo>
                  <a:lnTo>
                    <a:pt x="20764" y="20764"/>
                  </a:lnTo>
                  <a:lnTo>
                    <a:pt x="5572" y="43291"/>
                  </a:lnTo>
                  <a:lnTo>
                    <a:pt x="0" y="70866"/>
                  </a:lnTo>
                  <a:lnTo>
                    <a:pt x="0" y="354330"/>
                  </a:lnTo>
                  <a:lnTo>
                    <a:pt x="5572" y="381904"/>
                  </a:lnTo>
                  <a:lnTo>
                    <a:pt x="20764" y="404431"/>
                  </a:lnTo>
                  <a:lnTo>
                    <a:pt x="43291" y="419623"/>
                  </a:lnTo>
                  <a:lnTo>
                    <a:pt x="70865" y="425196"/>
                  </a:lnTo>
                  <a:lnTo>
                    <a:pt x="2763773" y="425196"/>
                  </a:lnTo>
                  <a:lnTo>
                    <a:pt x="2791348" y="419623"/>
                  </a:lnTo>
                  <a:lnTo>
                    <a:pt x="2813875" y="404431"/>
                  </a:lnTo>
                  <a:lnTo>
                    <a:pt x="2829067" y="381904"/>
                  </a:lnTo>
                  <a:lnTo>
                    <a:pt x="2834640" y="354330"/>
                  </a:lnTo>
                  <a:lnTo>
                    <a:pt x="2834640" y="70866"/>
                  </a:lnTo>
                  <a:lnTo>
                    <a:pt x="2829067" y="43291"/>
                  </a:lnTo>
                  <a:lnTo>
                    <a:pt x="2813875" y="20764"/>
                  </a:lnTo>
                  <a:lnTo>
                    <a:pt x="2791348" y="5572"/>
                  </a:lnTo>
                  <a:lnTo>
                    <a:pt x="2763773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 descr=""/>
          <p:cNvSpPr txBox="1"/>
          <p:nvPr/>
        </p:nvSpPr>
        <p:spPr>
          <a:xfrm>
            <a:off x="5869304" y="1387297"/>
            <a:ext cx="2579370" cy="3314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일반형</a:t>
            </a:r>
            <a:r>
              <a:rPr dirty="0" sz="2000" spc="-3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학생증</a:t>
            </a:r>
            <a:r>
              <a:rPr dirty="0" sz="2000" spc="-15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분실</a:t>
            </a:r>
            <a:r>
              <a:rPr dirty="0" sz="2000" spc="-25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 spc="-50">
                <a:solidFill>
                  <a:srgbClr val="FFFFFF"/>
                </a:solidFill>
                <a:latin typeface="맑은 고딕"/>
                <a:cs typeface="맑은 고딕"/>
              </a:rPr>
              <a:t>시</a:t>
            </a:r>
            <a:endParaRPr sz="2000">
              <a:latin typeface="맑은 고딕"/>
              <a:cs typeface="맑은 고딕"/>
            </a:endParaRPr>
          </a:p>
        </p:txBody>
      </p:sp>
      <p:sp>
        <p:nvSpPr>
          <p:cNvPr id="15" name="object 1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53720" y="129921"/>
            <a:ext cx="74358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FFFFF"/>
                </a:solidFill>
                <a:latin typeface="맑은 고딕"/>
                <a:cs typeface="맑은 고딕"/>
              </a:rPr>
              <a:t>목</a:t>
            </a:r>
            <a:r>
              <a:rPr dirty="0" sz="2400" spc="5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400" spc="-60">
                <a:solidFill>
                  <a:srgbClr val="FFFFFF"/>
                </a:solidFill>
                <a:latin typeface="맑은 고딕"/>
                <a:cs typeface="맑은 고딕"/>
              </a:rPr>
              <a:t>차</a:t>
            </a:r>
            <a:endParaRPr sz="2400">
              <a:latin typeface="맑은 고딕"/>
              <a:cs typeface="맑은 고딕"/>
            </a:endParaRPr>
          </a:p>
        </p:txBody>
      </p:sp>
      <p:sp>
        <p:nvSpPr>
          <p:cNvPr id="6" name="object 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3" name="object 3" descr=""/>
          <p:cNvSpPr txBox="1"/>
          <p:nvPr/>
        </p:nvSpPr>
        <p:spPr>
          <a:xfrm>
            <a:off x="416153" y="1342390"/>
            <a:ext cx="4001135" cy="30257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08000" indent="-495934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508000" algn="l"/>
                <a:tab pos="508634" algn="l"/>
              </a:tabLst>
            </a:pP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24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 spc="-25">
                <a:solidFill>
                  <a:srgbClr val="683C2D"/>
                </a:solidFill>
                <a:latin typeface="맑은 고딕"/>
                <a:cs typeface="맑은 고딕"/>
              </a:rPr>
              <a:t>대상</a:t>
            </a:r>
            <a:endParaRPr sz="2400">
              <a:latin typeface="맑은 고딕"/>
              <a:cs typeface="맑은 고딕"/>
            </a:endParaRPr>
          </a:p>
          <a:p>
            <a:pPr marL="508000" indent="-495934">
              <a:lnSpc>
                <a:spcPct val="100000"/>
              </a:lnSpc>
              <a:spcBef>
                <a:spcPts val="2300"/>
              </a:spcBef>
              <a:buAutoNum type="arabicPeriod"/>
              <a:tabLst>
                <a:tab pos="508000" algn="l"/>
                <a:tab pos="508634" algn="l"/>
              </a:tabLst>
            </a:pP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24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유형</a:t>
            </a:r>
            <a:r>
              <a:rPr dirty="0" sz="24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및</a:t>
            </a:r>
            <a:r>
              <a:rPr dirty="0" sz="2400" spc="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주요</a:t>
            </a:r>
            <a:r>
              <a:rPr dirty="0" sz="24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 spc="-35">
                <a:solidFill>
                  <a:srgbClr val="683C2D"/>
                </a:solidFill>
                <a:latin typeface="맑은 고딕"/>
                <a:cs typeface="맑은 고딕"/>
              </a:rPr>
              <a:t>기능</a:t>
            </a:r>
            <a:endParaRPr sz="2400">
              <a:latin typeface="맑은 고딕"/>
              <a:cs typeface="맑은 고딕"/>
            </a:endParaRPr>
          </a:p>
          <a:p>
            <a:pPr marL="508000" indent="-495934">
              <a:lnSpc>
                <a:spcPct val="100000"/>
              </a:lnSpc>
              <a:spcBef>
                <a:spcPts val="2310"/>
              </a:spcBef>
              <a:buAutoNum type="arabicPeriod"/>
              <a:tabLst>
                <a:tab pos="508000" algn="l"/>
                <a:tab pos="508634" algn="l"/>
              </a:tabLst>
            </a:pP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24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선택</a:t>
            </a:r>
            <a:r>
              <a:rPr dirty="0" sz="24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 spc="-25">
                <a:solidFill>
                  <a:srgbClr val="683C2D"/>
                </a:solidFill>
                <a:latin typeface="맑은 고딕"/>
                <a:cs typeface="맑은 고딕"/>
              </a:rPr>
              <a:t>가이드</a:t>
            </a:r>
            <a:endParaRPr sz="2400">
              <a:latin typeface="맑은 고딕"/>
              <a:cs typeface="맑은 고딕"/>
            </a:endParaRPr>
          </a:p>
          <a:p>
            <a:pPr marL="508000" indent="-495934">
              <a:lnSpc>
                <a:spcPct val="100000"/>
              </a:lnSpc>
              <a:spcBef>
                <a:spcPts val="2305"/>
              </a:spcBef>
              <a:buAutoNum type="arabicPeriod"/>
              <a:tabLst>
                <a:tab pos="508000" algn="l"/>
                <a:tab pos="508634" algn="l"/>
              </a:tabLst>
            </a:pP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24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기간</a:t>
            </a:r>
            <a:r>
              <a:rPr dirty="0" sz="24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및</a:t>
            </a:r>
            <a:r>
              <a:rPr dirty="0" sz="2400" spc="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수령</a:t>
            </a:r>
            <a:r>
              <a:rPr dirty="0" sz="24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 spc="-25">
                <a:solidFill>
                  <a:srgbClr val="683C2D"/>
                </a:solidFill>
                <a:latin typeface="맑은 고딕"/>
                <a:cs typeface="맑은 고딕"/>
              </a:rPr>
              <a:t>안내</a:t>
            </a:r>
            <a:endParaRPr sz="2400">
              <a:latin typeface="맑은 고딕"/>
              <a:cs typeface="맑은 고딕"/>
            </a:endParaRPr>
          </a:p>
          <a:p>
            <a:pPr marL="508000" indent="-495934">
              <a:lnSpc>
                <a:spcPct val="100000"/>
              </a:lnSpc>
              <a:spcBef>
                <a:spcPts val="2305"/>
              </a:spcBef>
              <a:buAutoNum type="arabicPeriod"/>
              <a:tabLst>
                <a:tab pos="508000" algn="l"/>
                <a:tab pos="508634" algn="l"/>
              </a:tabLst>
            </a:pPr>
            <a:r>
              <a:rPr dirty="0" sz="2400" spc="-20">
                <a:solidFill>
                  <a:srgbClr val="683C2D"/>
                </a:solidFill>
                <a:latin typeface="맑은 고딕"/>
                <a:cs typeface="맑은 고딕"/>
              </a:rPr>
              <a:t>유의사항</a:t>
            </a:r>
            <a:endParaRPr sz="2400">
              <a:latin typeface="맑은 고딕"/>
              <a:cs typeface="맑은 고딕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941823" y="1342390"/>
            <a:ext cx="4559935" cy="23666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07365" indent="-494665">
              <a:lnSpc>
                <a:spcPct val="100000"/>
              </a:lnSpc>
              <a:spcBef>
                <a:spcPts val="100"/>
              </a:spcBef>
              <a:buAutoNum type="arabicPeriod" startAt="6"/>
              <a:tabLst>
                <a:tab pos="507365" algn="l"/>
                <a:tab pos="508000" algn="l"/>
              </a:tabLst>
            </a:pP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일반형</a:t>
            </a:r>
            <a:r>
              <a:rPr dirty="0" sz="24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2400" spc="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24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 spc="-25">
                <a:solidFill>
                  <a:srgbClr val="683C2D"/>
                </a:solidFill>
                <a:latin typeface="맑은 고딕"/>
                <a:cs typeface="맑은 고딕"/>
              </a:rPr>
              <a:t>방법</a:t>
            </a:r>
            <a:endParaRPr sz="2400">
              <a:latin typeface="맑은 고딕"/>
              <a:cs typeface="맑은 고딕"/>
            </a:endParaRPr>
          </a:p>
          <a:p>
            <a:pPr marL="507365" indent="-494665">
              <a:lnSpc>
                <a:spcPct val="100000"/>
              </a:lnSpc>
              <a:spcBef>
                <a:spcPts val="2300"/>
              </a:spcBef>
              <a:buAutoNum type="arabicPeriod" startAt="6"/>
              <a:tabLst>
                <a:tab pos="507365" algn="l"/>
                <a:tab pos="508000" algn="l"/>
              </a:tabLst>
            </a:pPr>
            <a:r>
              <a:rPr dirty="0" sz="2400" spc="-150">
                <a:solidFill>
                  <a:srgbClr val="683C2D"/>
                </a:solidFill>
                <a:latin typeface="맑은 고딕"/>
                <a:cs typeface="맑은 고딕"/>
              </a:rPr>
              <a:t>신한</a:t>
            </a:r>
            <a:r>
              <a:rPr dirty="0" sz="2400" spc="-60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 spc="-240">
                <a:solidFill>
                  <a:srgbClr val="683C2D"/>
                </a:solidFill>
                <a:latin typeface="맑은 고딕"/>
                <a:cs typeface="맑은 고딕"/>
              </a:rPr>
              <a:t>체크카드형</a:t>
            </a:r>
            <a:r>
              <a:rPr dirty="0" sz="2400" spc="-59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 spc="-200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2400" spc="-59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 spc="-150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2400" spc="-59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 spc="-325">
                <a:solidFill>
                  <a:srgbClr val="683C2D"/>
                </a:solidFill>
                <a:latin typeface="맑은 고딕"/>
                <a:cs typeface="맑은 고딕"/>
              </a:rPr>
              <a:t>방법</a:t>
            </a:r>
            <a:endParaRPr sz="2400">
              <a:latin typeface="맑은 고딕"/>
              <a:cs typeface="맑은 고딕"/>
            </a:endParaRPr>
          </a:p>
          <a:p>
            <a:pPr marL="507365" indent="-494665">
              <a:lnSpc>
                <a:spcPct val="100000"/>
              </a:lnSpc>
              <a:spcBef>
                <a:spcPts val="2310"/>
              </a:spcBef>
              <a:buAutoNum type="arabicPeriod" startAt="6"/>
              <a:tabLst>
                <a:tab pos="507365" algn="l"/>
                <a:tab pos="508000" algn="l"/>
              </a:tabLst>
            </a:pPr>
            <a:r>
              <a:rPr dirty="0" sz="2400" spc="-150">
                <a:solidFill>
                  <a:srgbClr val="683C2D"/>
                </a:solidFill>
                <a:latin typeface="맑은 고딕"/>
                <a:cs typeface="맑은 고딕"/>
              </a:rPr>
              <a:t>국민</a:t>
            </a:r>
            <a:r>
              <a:rPr dirty="0" sz="2400" spc="-60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 spc="-240">
                <a:solidFill>
                  <a:srgbClr val="683C2D"/>
                </a:solidFill>
                <a:latin typeface="맑은 고딕"/>
                <a:cs typeface="맑은 고딕"/>
              </a:rPr>
              <a:t>체크카드형</a:t>
            </a:r>
            <a:r>
              <a:rPr dirty="0" sz="2400" spc="-59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 spc="-200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2400" spc="-59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 spc="-150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2400" spc="-59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 spc="-325">
                <a:solidFill>
                  <a:srgbClr val="683C2D"/>
                </a:solidFill>
                <a:latin typeface="맑은 고딕"/>
                <a:cs typeface="맑은 고딕"/>
              </a:rPr>
              <a:t>방법</a:t>
            </a:r>
            <a:endParaRPr sz="2400">
              <a:latin typeface="맑은 고딕"/>
              <a:cs typeface="맑은 고딕"/>
            </a:endParaRPr>
          </a:p>
          <a:p>
            <a:pPr marL="507365" indent="-494665">
              <a:lnSpc>
                <a:spcPct val="100000"/>
              </a:lnSpc>
              <a:spcBef>
                <a:spcPts val="2305"/>
              </a:spcBef>
              <a:buAutoNum type="arabicPeriod" startAt="6"/>
              <a:tabLst>
                <a:tab pos="507365" algn="l"/>
                <a:tab pos="508000" algn="l"/>
              </a:tabLst>
            </a:pPr>
            <a:r>
              <a:rPr dirty="0" sz="2400" spc="-10">
                <a:solidFill>
                  <a:srgbClr val="683C2D"/>
                </a:solidFill>
                <a:latin typeface="맑은 고딕"/>
                <a:cs typeface="맑은 고딕"/>
              </a:rPr>
              <a:t>헤이영캠퍼스앱</a:t>
            </a:r>
            <a:endParaRPr sz="2400">
              <a:latin typeface="맑은 고딕"/>
              <a:cs typeface="맑은 고딕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4941823" y="3976496"/>
            <a:ext cx="4017010" cy="10496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32460" indent="-620395">
              <a:lnSpc>
                <a:spcPct val="100000"/>
              </a:lnSpc>
              <a:spcBef>
                <a:spcPts val="100"/>
              </a:spcBef>
              <a:buAutoNum type="arabicPeriod" startAt="10"/>
              <a:tabLst>
                <a:tab pos="632460" algn="l"/>
                <a:tab pos="633095" algn="l"/>
              </a:tabLst>
            </a:pP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분실신고</a:t>
            </a:r>
            <a:r>
              <a:rPr dirty="0" sz="24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및</a:t>
            </a:r>
            <a:r>
              <a:rPr dirty="0" sz="24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재발급</a:t>
            </a:r>
            <a:r>
              <a:rPr dirty="0" sz="24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 spc="-25">
                <a:solidFill>
                  <a:srgbClr val="683C2D"/>
                </a:solidFill>
                <a:latin typeface="맑은 고딕"/>
                <a:cs typeface="맑은 고딕"/>
              </a:rPr>
              <a:t>안내</a:t>
            </a:r>
            <a:endParaRPr sz="2400">
              <a:latin typeface="맑은 고딕"/>
              <a:cs typeface="맑은 고딕"/>
            </a:endParaRPr>
          </a:p>
          <a:p>
            <a:pPr marL="632460" indent="-620395">
              <a:lnSpc>
                <a:spcPct val="100000"/>
              </a:lnSpc>
              <a:spcBef>
                <a:spcPts val="2300"/>
              </a:spcBef>
              <a:buAutoNum type="arabicPeriod" startAt="10"/>
              <a:tabLst>
                <a:tab pos="632460" algn="l"/>
                <a:tab pos="633095" algn="l"/>
              </a:tabLst>
            </a:pPr>
            <a:r>
              <a:rPr dirty="0" sz="2400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24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400" spc="-25">
                <a:solidFill>
                  <a:srgbClr val="683C2D"/>
                </a:solidFill>
                <a:latin typeface="맑은 고딕"/>
                <a:cs typeface="맑은 고딕"/>
              </a:rPr>
              <a:t>FAQ</a:t>
            </a:r>
            <a:endParaRPr sz="240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81227"/>
            <a:ext cx="4716779" cy="4809744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4593082" y="1912112"/>
            <a:ext cx="5061585" cy="37172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67945">
              <a:lnSpc>
                <a:spcPct val="100000"/>
              </a:lnSpc>
              <a:spcBef>
                <a:spcPts val="105"/>
              </a:spcBef>
            </a:pPr>
            <a:r>
              <a:rPr dirty="0" u="sng" sz="20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STEP1.</a:t>
            </a:r>
            <a:r>
              <a:rPr dirty="0" u="sng" sz="2000" spc="-2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20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중앙도서관과</a:t>
            </a:r>
            <a:r>
              <a:rPr dirty="0" u="sng" sz="2000" spc="-2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20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카드사</a:t>
            </a:r>
            <a:r>
              <a:rPr dirty="0" u="sng" sz="2000" spc="-2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20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모두</a:t>
            </a:r>
            <a:r>
              <a:rPr dirty="0" u="sng" sz="2000" spc="-1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2000" spc="-2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분실신고</a:t>
            </a:r>
            <a:endParaRPr sz="20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1805"/>
              </a:spcBef>
            </a:pP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도서관 기능</a:t>
            </a:r>
            <a:r>
              <a:rPr dirty="0" sz="15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정지 ▶ 중앙도서관 ☎ 02)2260-</a:t>
            </a:r>
            <a:r>
              <a:rPr dirty="0" sz="1500" spc="-10">
                <a:solidFill>
                  <a:srgbClr val="683C2D"/>
                </a:solidFill>
                <a:latin typeface="맑은 고딕"/>
                <a:cs typeface="맑은 고딕"/>
              </a:rPr>
              <a:t>8622~3</a:t>
            </a:r>
            <a:endParaRPr sz="15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은행기능</a:t>
            </a:r>
            <a:r>
              <a:rPr dirty="0" sz="1500" spc="-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정지</a:t>
            </a:r>
            <a:r>
              <a:rPr dirty="0" sz="15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▶ 신한카드</a:t>
            </a:r>
            <a:r>
              <a:rPr dirty="0" sz="15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☎</a:t>
            </a:r>
            <a:r>
              <a:rPr dirty="0" sz="15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spc="-10">
                <a:solidFill>
                  <a:srgbClr val="683C2D"/>
                </a:solidFill>
                <a:latin typeface="맑은 고딕"/>
                <a:cs typeface="맑은 고딕"/>
              </a:rPr>
              <a:t>1544-</a:t>
            </a:r>
            <a:r>
              <a:rPr dirty="0" sz="1500" spc="-20">
                <a:solidFill>
                  <a:srgbClr val="683C2D"/>
                </a:solidFill>
                <a:latin typeface="맑은 고딕"/>
                <a:cs typeface="맑은 고딕"/>
              </a:rPr>
              <a:t>7200</a:t>
            </a:r>
            <a:endParaRPr sz="15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400">
              <a:latin typeface="맑은 고딕"/>
              <a:cs typeface="맑은 고딕"/>
            </a:endParaRPr>
          </a:p>
          <a:p>
            <a:pPr algn="ctr" marL="588645" marR="513715">
              <a:lnSpc>
                <a:spcPct val="150000"/>
              </a:lnSpc>
              <a:spcBef>
                <a:spcPts val="5"/>
              </a:spcBef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STEP2.</a:t>
            </a:r>
            <a:r>
              <a:rPr dirty="0" sz="2000" spc="-2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가까운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지점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방문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신청이나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신한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카드사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재발급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5" b="1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endParaRPr sz="20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550">
              <a:latin typeface="맑은 고딕"/>
              <a:cs typeface="맑은 고딕"/>
            </a:endParaRPr>
          </a:p>
          <a:p>
            <a:pPr marL="342900" marR="266065" indent="324485">
              <a:lnSpc>
                <a:spcPct val="150000"/>
              </a:lnSpc>
              <a:spcBef>
                <a:spcPts val="5"/>
              </a:spcBef>
            </a:pP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※</a:t>
            </a:r>
            <a:r>
              <a:rPr dirty="0" sz="1500" spc="-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신한</a:t>
            </a:r>
            <a:r>
              <a:rPr dirty="0" sz="15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카드사를 통하여 학생증 분실신고 </a:t>
            </a:r>
            <a:r>
              <a:rPr dirty="0" sz="1500" spc="-50">
                <a:solidFill>
                  <a:srgbClr val="683C2D"/>
                </a:solidFill>
                <a:latin typeface="맑은 고딕"/>
                <a:cs typeface="맑은 고딕"/>
              </a:rPr>
              <a:t>후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즉시 재발급을</a:t>
            </a:r>
            <a:r>
              <a:rPr dirty="0" sz="15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하는 경우,</a:t>
            </a:r>
            <a:r>
              <a:rPr dirty="0" sz="15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FF0000"/>
                </a:solidFill>
                <a:latin typeface="맑은 고딕"/>
                <a:cs typeface="맑은 고딕"/>
              </a:rPr>
              <a:t>중앙도서관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에 교내 </a:t>
            </a:r>
            <a:r>
              <a:rPr dirty="0" sz="1500" spc="-25">
                <a:solidFill>
                  <a:srgbClr val="683C2D"/>
                </a:solidFill>
                <a:latin typeface="맑은 고딕"/>
                <a:cs typeface="맑은 고딕"/>
              </a:rPr>
              <a:t>기능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정지를</a:t>
            </a:r>
            <a:r>
              <a:rPr dirty="0" sz="15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위한</a:t>
            </a:r>
            <a:r>
              <a:rPr dirty="0" sz="15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FF0000"/>
                </a:solidFill>
                <a:latin typeface="맑은 고딕"/>
                <a:cs typeface="맑은 고딕"/>
              </a:rPr>
              <a:t>분실신고를 별도로 하지 않아도 </a:t>
            </a:r>
            <a:r>
              <a:rPr dirty="0" sz="1500" spc="-20">
                <a:solidFill>
                  <a:srgbClr val="FF0000"/>
                </a:solidFill>
                <a:latin typeface="맑은 고딕"/>
                <a:cs typeface="맑은 고딕"/>
              </a:rPr>
              <a:t>됩니다.</a:t>
            </a:r>
            <a:endParaRPr sz="1500">
              <a:latin typeface="맑은 고딕"/>
              <a:cs typeface="맑은 고딕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0" y="32003"/>
            <a:ext cx="4187190" cy="677545"/>
            <a:chOff x="0" y="32003"/>
            <a:chExt cx="4187190" cy="677545"/>
          </a:xfrm>
        </p:grpSpPr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2003"/>
              <a:ext cx="814578" cy="677418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1480" y="32003"/>
              <a:ext cx="1622297" cy="677418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38883" y="32003"/>
              <a:ext cx="707898" cy="677418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51888" y="32003"/>
              <a:ext cx="1317498" cy="677418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74492" y="32003"/>
              <a:ext cx="1012697" cy="677418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10. 분실신고</a:t>
            </a:r>
            <a:r>
              <a:rPr dirty="0" spc="-5"/>
              <a:t> </a:t>
            </a:r>
            <a:r>
              <a:rPr dirty="0"/>
              <a:t>및</a:t>
            </a:r>
            <a:r>
              <a:rPr dirty="0" spc="-5"/>
              <a:t> </a:t>
            </a:r>
            <a:r>
              <a:rPr dirty="0"/>
              <a:t>재발급 </a:t>
            </a:r>
            <a:r>
              <a:rPr dirty="0" spc="-35"/>
              <a:t>신청</a:t>
            </a:r>
          </a:p>
        </p:txBody>
      </p:sp>
      <p:grpSp>
        <p:nvGrpSpPr>
          <p:cNvPr id="11" name="object 11" descr=""/>
          <p:cNvGrpSpPr/>
          <p:nvPr/>
        </p:nvGrpSpPr>
        <p:grpSpPr>
          <a:xfrm>
            <a:off x="5404103" y="1153667"/>
            <a:ext cx="3503295" cy="874394"/>
            <a:chOff x="5404103" y="1153667"/>
            <a:chExt cx="3503295" cy="874394"/>
          </a:xfrm>
        </p:grpSpPr>
        <p:pic>
          <p:nvPicPr>
            <p:cNvPr id="12" name="object 1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04103" y="1478279"/>
              <a:ext cx="3502913" cy="549401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5413247" y="1153667"/>
              <a:ext cx="3487420" cy="425450"/>
            </a:xfrm>
            <a:custGeom>
              <a:avLst/>
              <a:gdLst/>
              <a:ahLst/>
              <a:cxnLst/>
              <a:rect l="l" t="t" r="r" b="b"/>
              <a:pathLst>
                <a:path w="3487420" h="425450">
                  <a:moveTo>
                    <a:pt x="3416046" y="0"/>
                  </a:moveTo>
                  <a:lnTo>
                    <a:pt x="70865" y="0"/>
                  </a:lnTo>
                  <a:lnTo>
                    <a:pt x="43291" y="5572"/>
                  </a:lnTo>
                  <a:lnTo>
                    <a:pt x="20764" y="20764"/>
                  </a:lnTo>
                  <a:lnTo>
                    <a:pt x="5572" y="43291"/>
                  </a:lnTo>
                  <a:lnTo>
                    <a:pt x="0" y="70866"/>
                  </a:lnTo>
                  <a:lnTo>
                    <a:pt x="0" y="354330"/>
                  </a:lnTo>
                  <a:lnTo>
                    <a:pt x="5572" y="381904"/>
                  </a:lnTo>
                  <a:lnTo>
                    <a:pt x="20764" y="404431"/>
                  </a:lnTo>
                  <a:lnTo>
                    <a:pt x="43291" y="419623"/>
                  </a:lnTo>
                  <a:lnTo>
                    <a:pt x="70865" y="425196"/>
                  </a:lnTo>
                  <a:lnTo>
                    <a:pt x="3416046" y="425196"/>
                  </a:lnTo>
                  <a:lnTo>
                    <a:pt x="3443620" y="419623"/>
                  </a:lnTo>
                  <a:lnTo>
                    <a:pt x="3466147" y="404431"/>
                  </a:lnTo>
                  <a:lnTo>
                    <a:pt x="3481339" y="381904"/>
                  </a:lnTo>
                  <a:lnTo>
                    <a:pt x="3486911" y="354330"/>
                  </a:lnTo>
                  <a:lnTo>
                    <a:pt x="3486911" y="70866"/>
                  </a:lnTo>
                  <a:lnTo>
                    <a:pt x="3481339" y="43291"/>
                  </a:lnTo>
                  <a:lnTo>
                    <a:pt x="3466147" y="20764"/>
                  </a:lnTo>
                  <a:lnTo>
                    <a:pt x="3443620" y="5572"/>
                  </a:lnTo>
                  <a:lnTo>
                    <a:pt x="3416046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 descr=""/>
          <p:cNvSpPr txBox="1"/>
          <p:nvPr/>
        </p:nvSpPr>
        <p:spPr>
          <a:xfrm>
            <a:off x="5741289" y="1196466"/>
            <a:ext cx="2833370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신한카드</a:t>
            </a:r>
            <a:r>
              <a:rPr dirty="0" sz="2000" spc="-2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학생증</a:t>
            </a:r>
            <a:r>
              <a:rPr dirty="0" sz="2000" spc="-2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분실</a:t>
            </a:r>
            <a:r>
              <a:rPr dirty="0" sz="2000" spc="-1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 spc="-50">
                <a:solidFill>
                  <a:srgbClr val="FFFFFF"/>
                </a:solidFill>
                <a:latin typeface="맑은 고딕"/>
                <a:cs typeface="맑은 고딕"/>
              </a:rPr>
              <a:t>시</a:t>
            </a:r>
            <a:endParaRPr sz="2000">
              <a:latin typeface="맑은 고딕"/>
              <a:cs typeface="맑은 고딕"/>
            </a:endParaRPr>
          </a:p>
        </p:txBody>
      </p:sp>
      <p:sp>
        <p:nvSpPr>
          <p:cNvPr id="15" name="object 1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81227"/>
            <a:ext cx="4716779" cy="4809744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4576698" y="1903933"/>
            <a:ext cx="5061585" cy="374078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67945">
              <a:lnSpc>
                <a:spcPct val="100000"/>
              </a:lnSpc>
              <a:spcBef>
                <a:spcPts val="105"/>
              </a:spcBef>
            </a:pPr>
            <a:r>
              <a:rPr dirty="0" u="sng" sz="20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STEP1.</a:t>
            </a:r>
            <a:r>
              <a:rPr dirty="0" u="sng" sz="2000" spc="-4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20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중앙도서관과</a:t>
            </a:r>
            <a:r>
              <a:rPr dirty="0" u="sng" sz="2000" spc="-3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20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카드사</a:t>
            </a:r>
            <a:r>
              <a:rPr dirty="0" u="sng" sz="2000" spc="-3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20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모두</a:t>
            </a:r>
            <a:r>
              <a:rPr dirty="0" u="sng" sz="2000" spc="-1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2000" spc="-2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분실신고</a:t>
            </a:r>
            <a:endParaRPr sz="20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1810"/>
              </a:spcBef>
            </a:pP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도서관 기능</a:t>
            </a:r>
            <a:r>
              <a:rPr dirty="0" sz="15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정지 ▶ 중앙도서관 ☎ 02)2260-</a:t>
            </a:r>
            <a:r>
              <a:rPr dirty="0" sz="1500" spc="-10">
                <a:solidFill>
                  <a:srgbClr val="683C2D"/>
                </a:solidFill>
                <a:latin typeface="맑은 고딕"/>
                <a:cs typeface="맑은 고딕"/>
              </a:rPr>
              <a:t>8622~3</a:t>
            </a:r>
            <a:endParaRPr sz="15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은행기능</a:t>
            </a:r>
            <a:r>
              <a:rPr dirty="0" sz="15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정지</a:t>
            </a:r>
            <a:r>
              <a:rPr dirty="0" sz="15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▶</a:t>
            </a:r>
            <a:r>
              <a:rPr dirty="0" sz="1500" spc="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국민카드</a:t>
            </a:r>
            <a:r>
              <a:rPr dirty="0" sz="15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☎</a:t>
            </a:r>
            <a:r>
              <a:rPr dirty="0" sz="1500" spc="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spc="-20">
                <a:solidFill>
                  <a:srgbClr val="683C2D"/>
                </a:solidFill>
                <a:latin typeface="맑은 고딕"/>
                <a:cs typeface="맑은 고딕"/>
              </a:rPr>
              <a:t>1588-1688</a:t>
            </a:r>
            <a:endParaRPr sz="16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2050">
              <a:latin typeface="맑은 고딕"/>
              <a:cs typeface="맑은 고딕"/>
            </a:endParaRPr>
          </a:p>
          <a:p>
            <a:pPr algn="ctr" marL="67310">
              <a:lnSpc>
                <a:spcPct val="100000"/>
              </a:lnSpc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STEP2.</a:t>
            </a:r>
            <a:r>
              <a:rPr dirty="0" sz="2000" spc="-4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가까운</a:t>
            </a:r>
            <a:r>
              <a:rPr dirty="0" sz="20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지점</a:t>
            </a:r>
            <a:r>
              <a:rPr dirty="0" sz="2000" spc="-3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방문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신청이나</a:t>
            </a:r>
            <a:endParaRPr sz="2000">
              <a:latin typeface="맑은 고딕"/>
              <a:cs typeface="맑은 고딕"/>
            </a:endParaRPr>
          </a:p>
          <a:p>
            <a:pPr algn="ctr" marL="66675">
              <a:lnSpc>
                <a:spcPct val="100000"/>
              </a:lnSpc>
              <a:spcBef>
                <a:spcPts val="1205"/>
              </a:spcBef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국민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카드사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재발급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5" b="1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endParaRPr sz="20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550">
              <a:latin typeface="맑은 고딕"/>
              <a:cs typeface="맑은 고딕"/>
            </a:endParaRPr>
          </a:p>
          <a:p>
            <a:pPr marL="342900" marR="266065" indent="324485">
              <a:lnSpc>
                <a:spcPct val="150100"/>
              </a:lnSpc>
            </a:pP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※</a:t>
            </a:r>
            <a:r>
              <a:rPr dirty="0" sz="1500" spc="-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국민</a:t>
            </a:r>
            <a:r>
              <a:rPr dirty="0" sz="15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카드사를 통하여 학생증 분실신고 </a:t>
            </a:r>
            <a:r>
              <a:rPr dirty="0" sz="1500" spc="-50">
                <a:solidFill>
                  <a:srgbClr val="683C2D"/>
                </a:solidFill>
                <a:latin typeface="맑은 고딕"/>
                <a:cs typeface="맑은 고딕"/>
              </a:rPr>
              <a:t>후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즉시</a:t>
            </a:r>
            <a:r>
              <a:rPr dirty="0" sz="1500" spc="-2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재발급을</a:t>
            </a:r>
            <a:r>
              <a:rPr dirty="0" sz="1500" spc="-2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하는</a:t>
            </a:r>
            <a:r>
              <a:rPr dirty="0" sz="15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경우,</a:t>
            </a:r>
            <a:r>
              <a:rPr dirty="0" sz="15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FF0000"/>
                </a:solidFill>
                <a:latin typeface="맑은 고딕"/>
                <a:cs typeface="맑은 고딕"/>
              </a:rPr>
              <a:t>중앙도서관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에</a:t>
            </a:r>
            <a:r>
              <a:rPr dirty="0" sz="15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교내</a:t>
            </a:r>
            <a:r>
              <a:rPr dirty="0" sz="15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spc="-25">
                <a:solidFill>
                  <a:srgbClr val="683C2D"/>
                </a:solidFill>
                <a:latin typeface="맑은 고딕"/>
                <a:cs typeface="맑은 고딕"/>
              </a:rPr>
              <a:t>기능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정지를 위한</a:t>
            </a:r>
            <a:r>
              <a:rPr dirty="0" sz="15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FF0000"/>
                </a:solidFill>
                <a:latin typeface="맑은 고딕"/>
                <a:cs typeface="맑은 고딕"/>
              </a:rPr>
              <a:t>분실신고를</a:t>
            </a:r>
            <a:r>
              <a:rPr dirty="0" sz="1500" spc="-10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FF0000"/>
                </a:solidFill>
                <a:latin typeface="맑은 고딕"/>
                <a:cs typeface="맑은 고딕"/>
              </a:rPr>
              <a:t>별도로 하지 않아도</a:t>
            </a:r>
            <a:r>
              <a:rPr dirty="0" sz="1500" spc="-5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500" spc="-20">
                <a:solidFill>
                  <a:srgbClr val="FF0000"/>
                </a:solidFill>
                <a:latin typeface="맑은 고딕"/>
                <a:cs typeface="맑은 고딕"/>
              </a:rPr>
              <a:t>됩니다.</a:t>
            </a:r>
            <a:endParaRPr sz="1500">
              <a:latin typeface="맑은 고딕"/>
              <a:cs typeface="맑은 고딕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0" y="32003"/>
            <a:ext cx="4187190" cy="677545"/>
            <a:chOff x="0" y="32003"/>
            <a:chExt cx="4187190" cy="677545"/>
          </a:xfrm>
        </p:grpSpPr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2003"/>
              <a:ext cx="814578" cy="677418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1480" y="32003"/>
              <a:ext cx="1622297" cy="677418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38883" y="32003"/>
              <a:ext cx="707898" cy="677418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51888" y="32003"/>
              <a:ext cx="1317498" cy="677418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74492" y="32003"/>
              <a:ext cx="1012697" cy="677418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10. 분실신고</a:t>
            </a:r>
            <a:r>
              <a:rPr dirty="0" spc="-5"/>
              <a:t> </a:t>
            </a:r>
            <a:r>
              <a:rPr dirty="0"/>
              <a:t>및</a:t>
            </a:r>
            <a:r>
              <a:rPr dirty="0" spc="-5"/>
              <a:t> </a:t>
            </a:r>
            <a:r>
              <a:rPr dirty="0"/>
              <a:t>재발급 </a:t>
            </a:r>
            <a:r>
              <a:rPr dirty="0" spc="-35"/>
              <a:t>신청</a:t>
            </a:r>
          </a:p>
        </p:txBody>
      </p:sp>
      <p:grpSp>
        <p:nvGrpSpPr>
          <p:cNvPr id="11" name="object 11" descr=""/>
          <p:cNvGrpSpPr/>
          <p:nvPr/>
        </p:nvGrpSpPr>
        <p:grpSpPr>
          <a:xfrm>
            <a:off x="5404103" y="1153667"/>
            <a:ext cx="3503295" cy="874394"/>
            <a:chOff x="5404103" y="1153667"/>
            <a:chExt cx="3503295" cy="874394"/>
          </a:xfrm>
        </p:grpSpPr>
        <p:pic>
          <p:nvPicPr>
            <p:cNvPr id="12" name="object 1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04103" y="1478279"/>
              <a:ext cx="3502913" cy="549401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5413247" y="1153667"/>
              <a:ext cx="3487420" cy="425450"/>
            </a:xfrm>
            <a:custGeom>
              <a:avLst/>
              <a:gdLst/>
              <a:ahLst/>
              <a:cxnLst/>
              <a:rect l="l" t="t" r="r" b="b"/>
              <a:pathLst>
                <a:path w="3487420" h="425450">
                  <a:moveTo>
                    <a:pt x="3416046" y="0"/>
                  </a:moveTo>
                  <a:lnTo>
                    <a:pt x="70865" y="0"/>
                  </a:lnTo>
                  <a:lnTo>
                    <a:pt x="43291" y="5572"/>
                  </a:lnTo>
                  <a:lnTo>
                    <a:pt x="20764" y="20764"/>
                  </a:lnTo>
                  <a:lnTo>
                    <a:pt x="5572" y="43291"/>
                  </a:lnTo>
                  <a:lnTo>
                    <a:pt x="0" y="70866"/>
                  </a:lnTo>
                  <a:lnTo>
                    <a:pt x="0" y="354330"/>
                  </a:lnTo>
                  <a:lnTo>
                    <a:pt x="5572" y="381904"/>
                  </a:lnTo>
                  <a:lnTo>
                    <a:pt x="20764" y="404431"/>
                  </a:lnTo>
                  <a:lnTo>
                    <a:pt x="43291" y="419623"/>
                  </a:lnTo>
                  <a:lnTo>
                    <a:pt x="70865" y="425196"/>
                  </a:lnTo>
                  <a:lnTo>
                    <a:pt x="3416046" y="425196"/>
                  </a:lnTo>
                  <a:lnTo>
                    <a:pt x="3443620" y="419623"/>
                  </a:lnTo>
                  <a:lnTo>
                    <a:pt x="3466147" y="404431"/>
                  </a:lnTo>
                  <a:lnTo>
                    <a:pt x="3481339" y="381904"/>
                  </a:lnTo>
                  <a:lnTo>
                    <a:pt x="3486911" y="354330"/>
                  </a:lnTo>
                  <a:lnTo>
                    <a:pt x="3486911" y="70866"/>
                  </a:lnTo>
                  <a:lnTo>
                    <a:pt x="3481339" y="43291"/>
                  </a:lnTo>
                  <a:lnTo>
                    <a:pt x="3466147" y="20764"/>
                  </a:lnTo>
                  <a:lnTo>
                    <a:pt x="3443620" y="5572"/>
                  </a:lnTo>
                  <a:lnTo>
                    <a:pt x="3416046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 descr=""/>
          <p:cNvSpPr txBox="1"/>
          <p:nvPr/>
        </p:nvSpPr>
        <p:spPr>
          <a:xfrm>
            <a:off x="5741289" y="1196466"/>
            <a:ext cx="2833370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국민카드</a:t>
            </a:r>
            <a:r>
              <a:rPr dirty="0" sz="2000" spc="-2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학생증</a:t>
            </a:r>
            <a:r>
              <a:rPr dirty="0" sz="2000" spc="-2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분실</a:t>
            </a:r>
            <a:r>
              <a:rPr dirty="0" sz="2000" spc="-1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 spc="-50">
                <a:solidFill>
                  <a:srgbClr val="FFFFFF"/>
                </a:solidFill>
                <a:latin typeface="맑은 고딕"/>
                <a:cs typeface="맑은 고딕"/>
              </a:rPr>
              <a:t>시</a:t>
            </a:r>
            <a:endParaRPr sz="2000">
              <a:latin typeface="맑은 고딕"/>
              <a:cs typeface="맑은 고딕"/>
            </a:endParaRPr>
          </a:p>
        </p:txBody>
      </p:sp>
      <p:sp>
        <p:nvSpPr>
          <p:cNvPr id="15" name="object 1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89431"/>
            <a:ext cx="4689347" cy="4754880"/>
          </a:xfrm>
          <a:prstGeom prst="rect">
            <a:avLst/>
          </a:prstGeom>
        </p:spPr>
      </p:pic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65100" rIns="0" bIns="0" rtlCol="0" vert="horz">
            <a:spAutoFit/>
          </a:bodyPr>
          <a:lstStyle/>
          <a:p>
            <a:pPr marL="725805" indent="-457834">
              <a:lnSpc>
                <a:spcPct val="100000"/>
              </a:lnSpc>
              <a:spcBef>
                <a:spcPts val="1300"/>
              </a:spcBef>
              <a:buAutoNum type="arabicParenR"/>
              <a:tabLst>
                <a:tab pos="725805" algn="l"/>
                <a:tab pos="726440" algn="l"/>
              </a:tabLst>
            </a:pPr>
            <a:r>
              <a:rPr dirty="0"/>
              <a:t>학생증</a:t>
            </a:r>
            <a:r>
              <a:rPr dirty="0" spc="-20"/>
              <a:t> </a:t>
            </a:r>
            <a:r>
              <a:rPr dirty="0"/>
              <a:t>IC칩</a:t>
            </a:r>
            <a:r>
              <a:rPr dirty="0" spc="-5"/>
              <a:t> </a:t>
            </a:r>
            <a:r>
              <a:rPr dirty="0"/>
              <a:t>훼손으로</a:t>
            </a:r>
            <a:r>
              <a:rPr dirty="0" spc="-20"/>
              <a:t> </a:t>
            </a:r>
            <a:r>
              <a:rPr dirty="0"/>
              <a:t>인한</a:t>
            </a:r>
            <a:r>
              <a:rPr dirty="0" spc="-20"/>
              <a:t> </a:t>
            </a:r>
            <a:r>
              <a:rPr dirty="0" spc="-25"/>
              <a:t>재발급</a:t>
            </a:r>
          </a:p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dirty="0" b="0">
                <a:latin typeface="맑은 고딕"/>
                <a:cs typeface="맑은 고딕"/>
              </a:rPr>
              <a:t>-</a:t>
            </a:r>
            <a:r>
              <a:rPr dirty="0" spc="-5" b="0">
                <a:latin typeface="맑은 고딕"/>
                <a:cs typeface="맑은 고딕"/>
              </a:rPr>
              <a:t> </a:t>
            </a:r>
            <a:r>
              <a:rPr dirty="0" b="0">
                <a:latin typeface="맑은 고딕"/>
                <a:cs typeface="맑은 고딕"/>
              </a:rPr>
              <a:t>일반형은</a:t>
            </a:r>
            <a:r>
              <a:rPr dirty="0" spc="-20" b="0">
                <a:latin typeface="맑은 고딕"/>
                <a:cs typeface="맑은 고딕"/>
              </a:rPr>
              <a:t> </a:t>
            </a:r>
            <a:r>
              <a:rPr dirty="0" b="0">
                <a:latin typeface="맑은 고딕"/>
                <a:cs typeface="맑은 고딕"/>
              </a:rPr>
              <a:t>학생서비스센터</a:t>
            </a:r>
            <a:r>
              <a:rPr dirty="0" spc="-45" b="0">
                <a:latin typeface="맑은 고딕"/>
                <a:cs typeface="맑은 고딕"/>
              </a:rPr>
              <a:t> </a:t>
            </a:r>
            <a:r>
              <a:rPr dirty="0" spc="-25" b="0">
                <a:latin typeface="맑은 고딕"/>
                <a:cs typeface="맑은 고딕"/>
              </a:rPr>
              <a:t>방문</a:t>
            </a:r>
          </a:p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dirty="0" b="0">
                <a:latin typeface="맑은 고딕"/>
                <a:cs typeface="맑은 고딕"/>
              </a:rPr>
              <a:t>-</a:t>
            </a:r>
            <a:r>
              <a:rPr dirty="0" spc="-5" b="0">
                <a:latin typeface="맑은 고딕"/>
                <a:cs typeface="맑은 고딕"/>
              </a:rPr>
              <a:t> </a:t>
            </a:r>
            <a:r>
              <a:rPr dirty="0" b="0">
                <a:latin typeface="맑은 고딕"/>
                <a:cs typeface="맑은 고딕"/>
              </a:rPr>
              <a:t>은행형은</a:t>
            </a:r>
            <a:r>
              <a:rPr dirty="0" spc="-20" b="0">
                <a:latin typeface="맑은 고딕"/>
                <a:cs typeface="맑은 고딕"/>
              </a:rPr>
              <a:t> </a:t>
            </a:r>
            <a:r>
              <a:rPr dirty="0" b="0">
                <a:latin typeface="맑은 고딕"/>
                <a:cs typeface="맑은 고딕"/>
              </a:rPr>
              <a:t>은행</a:t>
            </a:r>
            <a:r>
              <a:rPr dirty="0" spc="-10" b="0">
                <a:latin typeface="맑은 고딕"/>
                <a:cs typeface="맑은 고딕"/>
              </a:rPr>
              <a:t> </a:t>
            </a:r>
            <a:r>
              <a:rPr dirty="0" b="0">
                <a:latin typeface="맑은 고딕"/>
                <a:cs typeface="맑은 고딕"/>
              </a:rPr>
              <a:t>재발급</a:t>
            </a:r>
            <a:r>
              <a:rPr dirty="0" spc="-20" b="0">
                <a:latin typeface="맑은 고딕"/>
                <a:cs typeface="맑은 고딕"/>
              </a:rPr>
              <a:t> </a:t>
            </a:r>
            <a:r>
              <a:rPr dirty="0" spc="-25" b="0">
                <a:latin typeface="맑은 고딕"/>
                <a:cs typeface="맑은 고딕"/>
              </a:rPr>
              <a:t>신청</a:t>
            </a:r>
          </a:p>
          <a:p>
            <a:pPr algn="ctr">
              <a:lnSpc>
                <a:spcPct val="100000"/>
              </a:lnSpc>
              <a:spcBef>
                <a:spcPts val="994"/>
              </a:spcBef>
            </a:pPr>
            <a:r>
              <a:rPr dirty="0" sz="1400" b="0">
                <a:latin typeface="맑은 고딕"/>
                <a:cs typeface="맑은 고딕"/>
              </a:rPr>
              <a:t>(가까운</a:t>
            </a:r>
            <a:r>
              <a:rPr dirty="0" sz="1400" spc="-25" b="0">
                <a:latin typeface="맑은 고딕"/>
                <a:cs typeface="맑은 고딕"/>
              </a:rPr>
              <a:t> </a:t>
            </a:r>
            <a:r>
              <a:rPr dirty="0" sz="1400" b="0">
                <a:latin typeface="맑은 고딕"/>
                <a:cs typeface="맑은 고딕"/>
              </a:rPr>
              <a:t>은행</a:t>
            </a:r>
            <a:r>
              <a:rPr dirty="0" sz="1400" spc="-15" b="0">
                <a:latin typeface="맑은 고딕"/>
                <a:cs typeface="맑은 고딕"/>
              </a:rPr>
              <a:t> </a:t>
            </a:r>
            <a:r>
              <a:rPr dirty="0" sz="1400" b="0">
                <a:latin typeface="맑은 고딕"/>
                <a:cs typeface="맑은 고딕"/>
              </a:rPr>
              <a:t>지점</a:t>
            </a:r>
            <a:r>
              <a:rPr dirty="0" sz="1400" spc="-15" b="0">
                <a:latin typeface="맑은 고딕"/>
                <a:cs typeface="맑은 고딕"/>
              </a:rPr>
              <a:t> </a:t>
            </a:r>
            <a:r>
              <a:rPr dirty="0" sz="1400" b="0">
                <a:latin typeface="맑은 고딕"/>
                <a:cs typeface="맑은 고딕"/>
              </a:rPr>
              <a:t>방문신청</a:t>
            </a:r>
            <a:r>
              <a:rPr dirty="0" sz="1400" spc="-25" b="0">
                <a:latin typeface="맑은 고딕"/>
                <a:cs typeface="맑은 고딕"/>
              </a:rPr>
              <a:t> </a:t>
            </a:r>
            <a:r>
              <a:rPr dirty="0" sz="1400" b="0">
                <a:latin typeface="맑은 고딕"/>
                <a:cs typeface="맑은 고딕"/>
              </a:rPr>
              <a:t>혹은</a:t>
            </a:r>
            <a:r>
              <a:rPr dirty="0" sz="1400" spc="-15" b="0">
                <a:latin typeface="맑은 고딕"/>
                <a:cs typeface="맑은 고딕"/>
              </a:rPr>
              <a:t> </a:t>
            </a:r>
            <a:r>
              <a:rPr dirty="0" sz="1400" b="0">
                <a:latin typeface="맑은 고딕"/>
                <a:cs typeface="맑은 고딕"/>
              </a:rPr>
              <a:t>카드사에</a:t>
            </a:r>
            <a:r>
              <a:rPr dirty="0" sz="1400" spc="-15" b="0">
                <a:latin typeface="맑은 고딕"/>
                <a:cs typeface="맑은 고딕"/>
              </a:rPr>
              <a:t> </a:t>
            </a:r>
            <a:r>
              <a:rPr dirty="0" sz="1400" b="0">
                <a:latin typeface="맑은 고딕"/>
                <a:cs typeface="맑은 고딕"/>
              </a:rPr>
              <a:t>전화</a:t>
            </a:r>
            <a:r>
              <a:rPr dirty="0" sz="1400" spc="-25" b="0">
                <a:latin typeface="맑은 고딕"/>
                <a:cs typeface="맑은 고딕"/>
              </a:rPr>
              <a:t> 신청)</a:t>
            </a:r>
            <a:endParaRPr sz="14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150">
              <a:latin typeface="맑은 고딕"/>
              <a:cs typeface="맑은 고딕"/>
            </a:endParaRPr>
          </a:p>
          <a:p>
            <a:pPr marL="416559" indent="-328295">
              <a:lnSpc>
                <a:spcPct val="100000"/>
              </a:lnSpc>
              <a:buAutoNum type="arabicParenR" startAt="2"/>
              <a:tabLst>
                <a:tab pos="417195" algn="l"/>
              </a:tabLst>
            </a:pPr>
            <a:r>
              <a:rPr dirty="0"/>
              <a:t>사진</a:t>
            </a:r>
            <a:r>
              <a:rPr dirty="0" spc="-35"/>
              <a:t> </a:t>
            </a:r>
            <a:r>
              <a:rPr dirty="0"/>
              <a:t>변경,</a:t>
            </a:r>
            <a:r>
              <a:rPr dirty="0" spc="-15"/>
              <a:t> </a:t>
            </a:r>
            <a:r>
              <a:rPr dirty="0"/>
              <a:t>전과,</a:t>
            </a:r>
            <a:r>
              <a:rPr dirty="0" spc="-25"/>
              <a:t> </a:t>
            </a:r>
            <a:r>
              <a:rPr dirty="0"/>
              <a:t>개명으로</a:t>
            </a:r>
            <a:r>
              <a:rPr dirty="0" spc="-35"/>
              <a:t> </a:t>
            </a:r>
            <a:r>
              <a:rPr dirty="0"/>
              <a:t>인한</a:t>
            </a:r>
            <a:r>
              <a:rPr dirty="0" spc="-15"/>
              <a:t> </a:t>
            </a:r>
            <a:r>
              <a:rPr dirty="0" spc="-25"/>
              <a:t>재발급</a:t>
            </a:r>
          </a:p>
          <a:p>
            <a:pPr marL="12700">
              <a:lnSpc>
                <a:spcPct val="100000"/>
              </a:lnSpc>
              <a:spcBef>
                <a:spcPts val="1140"/>
              </a:spcBef>
            </a:pPr>
            <a:r>
              <a:rPr dirty="0" sz="1800" b="0">
                <a:latin typeface="맑은 고딕"/>
                <a:cs typeface="맑은 고딕"/>
              </a:rPr>
              <a:t>-</a:t>
            </a:r>
            <a:r>
              <a:rPr dirty="0" sz="1800" spc="-40" b="0">
                <a:latin typeface="맑은 고딕"/>
                <a:cs typeface="맑은 고딕"/>
              </a:rPr>
              <a:t> </a:t>
            </a:r>
            <a:r>
              <a:rPr dirty="0" u="sng" sz="16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반드시</a:t>
            </a:r>
            <a:r>
              <a:rPr dirty="0" u="sng" sz="1600" spc="-4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u="sng" sz="16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학생서비스센터로</a:t>
            </a:r>
            <a:r>
              <a:rPr dirty="0" u="sng" sz="1600" spc="-5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u="sng" sz="16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문의</a:t>
            </a:r>
            <a:r>
              <a:rPr dirty="0" u="sng" sz="1600" spc="-35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u="sng" sz="16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후</a:t>
            </a:r>
            <a:r>
              <a:rPr dirty="0" sz="1600" spc="-40">
                <a:solidFill>
                  <a:srgbClr val="FF0000"/>
                </a:solidFill>
              </a:rPr>
              <a:t> </a:t>
            </a:r>
            <a:r>
              <a:rPr dirty="0" sz="1600" b="0">
                <a:latin typeface="맑은 고딕"/>
                <a:cs typeface="맑은 고딕"/>
              </a:rPr>
              <a:t>은행</a:t>
            </a:r>
            <a:r>
              <a:rPr dirty="0" sz="1600" spc="-45" b="0">
                <a:latin typeface="맑은 고딕"/>
                <a:cs typeface="맑은 고딕"/>
              </a:rPr>
              <a:t> </a:t>
            </a:r>
            <a:r>
              <a:rPr dirty="0" sz="1600" b="0">
                <a:latin typeface="맑은 고딕"/>
                <a:cs typeface="맑은 고딕"/>
              </a:rPr>
              <a:t>재발급</a:t>
            </a:r>
            <a:r>
              <a:rPr dirty="0" sz="1600" spc="-25" b="0">
                <a:latin typeface="맑은 고딕"/>
                <a:cs typeface="맑은 고딕"/>
              </a:rPr>
              <a:t> 신청</a:t>
            </a:r>
            <a:endParaRPr sz="1600">
              <a:latin typeface="맑은 고딕"/>
              <a:cs typeface="맑은 고딕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0" y="32003"/>
            <a:ext cx="4187190" cy="677545"/>
            <a:chOff x="0" y="32003"/>
            <a:chExt cx="4187190" cy="677545"/>
          </a:xfrm>
        </p:grpSpPr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2003"/>
              <a:ext cx="814578" cy="677418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1480" y="32003"/>
              <a:ext cx="1622297" cy="677418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38883" y="32003"/>
              <a:ext cx="707898" cy="677418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51888" y="32003"/>
              <a:ext cx="1317498" cy="677418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74492" y="32003"/>
              <a:ext cx="1012697" cy="677418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10. 분실신고</a:t>
            </a:r>
            <a:r>
              <a:rPr dirty="0" spc="-5"/>
              <a:t> </a:t>
            </a:r>
            <a:r>
              <a:rPr dirty="0"/>
              <a:t>및</a:t>
            </a:r>
            <a:r>
              <a:rPr dirty="0" spc="-5"/>
              <a:t> </a:t>
            </a:r>
            <a:r>
              <a:rPr dirty="0"/>
              <a:t>재발급 </a:t>
            </a:r>
            <a:r>
              <a:rPr dirty="0" spc="-35"/>
              <a:t>신청</a:t>
            </a:r>
          </a:p>
        </p:txBody>
      </p:sp>
      <p:grpSp>
        <p:nvGrpSpPr>
          <p:cNvPr id="11" name="object 11" descr=""/>
          <p:cNvGrpSpPr/>
          <p:nvPr/>
        </p:nvGrpSpPr>
        <p:grpSpPr>
          <a:xfrm>
            <a:off x="5375147" y="1476755"/>
            <a:ext cx="3507740" cy="872490"/>
            <a:chOff x="5375147" y="1476755"/>
            <a:chExt cx="3507740" cy="872490"/>
          </a:xfrm>
        </p:grpSpPr>
        <p:pic>
          <p:nvPicPr>
            <p:cNvPr id="12" name="object 1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75147" y="1799843"/>
              <a:ext cx="3507486" cy="549401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5384291" y="1476755"/>
              <a:ext cx="3491865" cy="425450"/>
            </a:xfrm>
            <a:custGeom>
              <a:avLst/>
              <a:gdLst/>
              <a:ahLst/>
              <a:cxnLst/>
              <a:rect l="l" t="t" r="r" b="b"/>
              <a:pathLst>
                <a:path w="3491865" h="425450">
                  <a:moveTo>
                    <a:pt x="3420617" y="0"/>
                  </a:moveTo>
                  <a:lnTo>
                    <a:pt x="70866" y="0"/>
                  </a:lnTo>
                  <a:lnTo>
                    <a:pt x="43291" y="5572"/>
                  </a:lnTo>
                  <a:lnTo>
                    <a:pt x="20764" y="20764"/>
                  </a:lnTo>
                  <a:lnTo>
                    <a:pt x="5572" y="43291"/>
                  </a:lnTo>
                  <a:lnTo>
                    <a:pt x="0" y="70866"/>
                  </a:lnTo>
                  <a:lnTo>
                    <a:pt x="0" y="354330"/>
                  </a:lnTo>
                  <a:lnTo>
                    <a:pt x="5572" y="381904"/>
                  </a:lnTo>
                  <a:lnTo>
                    <a:pt x="20764" y="404431"/>
                  </a:lnTo>
                  <a:lnTo>
                    <a:pt x="43291" y="419623"/>
                  </a:lnTo>
                  <a:lnTo>
                    <a:pt x="70866" y="425196"/>
                  </a:lnTo>
                  <a:lnTo>
                    <a:pt x="3420617" y="425196"/>
                  </a:lnTo>
                  <a:lnTo>
                    <a:pt x="3448192" y="419623"/>
                  </a:lnTo>
                  <a:lnTo>
                    <a:pt x="3470719" y="404431"/>
                  </a:lnTo>
                  <a:lnTo>
                    <a:pt x="3485911" y="381904"/>
                  </a:lnTo>
                  <a:lnTo>
                    <a:pt x="3491484" y="354330"/>
                  </a:lnTo>
                  <a:lnTo>
                    <a:pt x="3491484" y="70866"/>
                  </a:lnTo>
                  <a:lnTo>
                    <a:pt x="3485911" y="43291"/>
                  </a:lnTo>
                  <a:lnTo>
                    <a:pt x="3470719" y="20764"/>
                  </a:lnTo>
                  <a:lnTo>
                    <a:pt x="3448192" y="5572"/>
                  </a:lnTo>
                  <a:lnTo>
                    <a:pt x="3420617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 descr=""/>
          <p:cNvSpPr txBox="1"/>
          <p:nvPr/>
        </p:nvSpPr>
        <p:spPr>
          <a:xfrm>
            <a:off x="5758688" y="1520697"/>
            <a:ext cx="2746375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학생증</a:t>
            </a:r>
            <a:r>
              <a:rPr dirty="0" sz="2000" spc="-2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재발급</a:t>
            </a:r>
            <a:r>
              <a:rPr dirty="0" sz="2000" spc="-1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 spc="-20">
                <a:solidFill>
                  <a:srgbClr val="FFFFFF"/>
                </a:solidFill>
                <a:latin typeface="맑은 고딕"/>
                <a:cs typeface="맑은 고딕"/>
              </a:rPr>
              <a:t>유의사항</a:t>
            </a:r>
            <a:endParaRPr sz="2000">
              <a:latin typeface="맑은 고딕"/>
              <a:cs typeface="맑은 고딕"/>
            </a:endParaRPr>
          </a:p>
        </p:txBody>
      </p:sp>
      <p:sp>
        <p:nvSpPr>
          <p:cNvPr id="15" name="object 1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32003"/>
            <a:ext cx="2406015" cy="677545"/>
            <a:chOff x="0" y="32003"/>
            <a:chExt cx="2406015" cy="67754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2003"/>
              <a:ext cx="814578" cy="67741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1480" y="32003"/>
              <a:ext cx="1317497" cy="67741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34083" y="32003"/>
              <a:ext cx="971550" cy="67741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8739" y="112852"/>
            <a:ext cx="2126615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11.</a:t>
            </a:r>
            <a:r>
              <a:rPr dirty="0" spc="-10"/>
              <a:t> </a:t>
            </a:r>
            <a:r>
              <a:rPr dirty="0"/>
              <a:t>학생증</a:t>
            </a:r>
            <a:r>
              <a:rPr dirty="0" spc="-5"/>
              <a:t> </a:t>
            </a:r>
            <a:r>
              <a:rPr dirty="0" spc="-35"/>
              <a:t>FAQ</a:t>
            </a:r>
          </a:p>
        </p:txBody>
      </p:sp>
      <p:sp>
        <p:nvSpPr>
          <p:cNvPr id="8" name="object 8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7" name="object 7" descr=""/>
          <p:cNvSpPr txBox="1"/>
          <p:nvPr/>
        </p:nvSpPr>
        <p:spPr>
          <a:xfrm>
            <a:off x="245465" y="659714"/>
            <a:ext cx="9371965" cy="56197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Q</a:t>
            </a:r>
            <a:r>
              <a:rPr dirty="0" sz="2000" spc="-4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1.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2000" spc="-3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기간에</a:t>
            </a:r>
            <a:r>
              <a:rPr dirty="0" sz="20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신청을</a:t>
            </a:r>
            <a:r>
              <a:rPr dirty="0" sz="2000" spc="-3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못했어요.</a:t>
            </a:r>
            <a:r>
              <a:rPr dirty="0" sz="2000" spc="-3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어떻게</a:t>
            </a:r>
            <a:r>
              <a:rPr dirty="0" sz="2000" spc="-2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해야</a:t>
            </a:r>
            <a:r>
              <a:rPr dirty="0" sz="20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하나요?</a:t>
            </a:r>
            <a:endParaRPr sz="20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1925"/>
              </a:spcBef>
            </a:pP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A</a:t>
            </a:r>
            <a:r>
              <a:rPr dirty="0" sz="1600" spc="-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:</a:t>
            </a:r>
            <a:r>
              <a:rPr dirty="0" sz="16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1600" spc="-2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기간에</a:t>
            </a:r>
            <a:r>
              <a:rPr dirty="0" sz="1600" spc="-2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신청을</a:t>
            </a:r>
            <a:r>
              <a:rPr dirty="0" sz="1600" spc="-2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못</a:t>
            </a:r>
            <a:r>
              <a:rPr dirty="0" sz="16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하였어도</a:t>
            </a:r>
            <a:r>
              <a:rPr dirty="0" sz="1600" spc="-2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이후</a:t>
            </a:r>
            <a:r>
              <a:rPr dirty="0" sz="1600" spc="-2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2차</a:t>
            </a:r>
            <a:r>
              <a:rPr dirty="0" sz="1600" spc="-3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1600" spc="-2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기간에</a:t>
            </a:r>
            <a:r>
              <a:rPr dirty="0" sz="1600" spc="-3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신청이</a:t>
            </a:r>
            <a:r>
              <a:rPr dirty="0" sz="1600" spc="-2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spc="-10" b="1">
                <a:solidFill>
                  <a:srgbClr val="683C2D"/>
                </a:solidFill>
                <a:latin typeface="맑은 고딕"/>
                <a:cs typeface="맑은 고딕"/>
              </a:rPr>
              <a:t>가능합니다.</a:t>
            </a:r>
            <a:endParaRPr sz="1600">
              <a:latin typeface="맑은 고딕"/>
              <a:cs typeface="맑은 고딕"/>
            </a:endParaRPr>
          </a:p>
          <a:p>
            <a:pPr marL="297180">
              <a:lnSpc>
                <a:spcPct val="100000"/>
              </a:lnSpc>
            </a:pP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다만,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기간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이후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신청한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학생증은</a:t>
            </a:r>
            <a:r>
              <a:rPr dirty="0" sz="16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발급이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지연될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수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spc="-10">
                <a:solidFill>
                  <a:srgbClr val="683C2D"/>
                </a:solidFill>
                <a:latin typeface="맑은 고딕"/>
                <a:cs typeface="맑은 고딕"/>
              </a:rPr>
              <a:t>있습니다.</a:t>
            </a:r>
            <a:endParaRPr sz="16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1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Q</a:t>
            </a:r>
            <a:r>
              <a:rPr dirty="0" sz="2000" spc="-3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2.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20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신청을</a:t>
            </a:r>
            <a:r>
              <a:rPr dirty="0" sz="2000" spc="-3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이미</a:t>
            </a:r>
            <a:r>
              <a:rPr dirty="0" sz="20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했는데</a:t>
            </a:r>
            <a:r>
              <a:rPr dirty="0" sz="2000" spc="-3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사진을</a:t>
            </a:r>
            <a:r>
              <a:rPr dirty="0" sz="2000" spc="-3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변경하고</a:t>
            </a:r>
            <a:r>
              <a:rPr dirty="0" sz="2000" spc="-2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싶어요.</a:t>
            </a:r>
            <a:endParaRPr sz="20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3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A</a:t>
            </a:r>
            <a:r>
              <a:rPr dirty="0" sz="1600" spc="-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:</a:t>
            </a:r>
            <a:r>
              <a:rPr dirty="0" sz="1600" spc="-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학생증은</a:t>
            </a:r>
            <a:r>
              <a:rPr dirty="0" sz="16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다음날에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발급</a:t>
            </a:r>
            <a:r>
              <a:rPr dirty="0" sz="16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진행이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시작되어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u="sng" sz="16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중간에</a:t>
            </a:r>
            <a:r>
              <a:rPr dirty="0" u="sng" sz="1600" spc="-3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6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사진을</a:t>
            </a:r>
            <a:r>
              <a:rPr dirty="0" u="sng" sz="1600" spc="-3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6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변경하실</a:t>
            </a:r>
            <a:r>
              <a:rPr dirty="0" u="sng" sz="1600" spc="-3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6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수</a:t>
            </a:r>
            <a:r>
              <a:rPr dirty="0" u="sng" sz="1600" spc="-4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600" spc="-1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없습니다.</a:t>
            </a:r>
            <a:endParaRPr sz="1600">
              <a:latin typeface="맑은 고딕"/>
              <a:cs typeface="맑은 고딕"/>
            </a:endParaRPr>
          </a:p>
          <a:p>
            <a:pPr marL="297180">
              <a:lnSpc>
                <a:spcPts val="1889"/>
              </a:lnSpc>
            </a:pP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사진</a:t>
            </a:r>
            <a:r>
              <a:rPr dirty="0" sz="1600" spc="-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변경을</a:t>
            </a:r>
            <a:r>
              <a:rPr dirty="0" sz="16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희망하시는</a:t>
            </a:r>
            <a:r>
              <a:rPr dirty="0" sz="1600" spc="-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경우,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1600" spc="-4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기간</a:t>
            </a:r>
            <a:r>
              <a:rPr dirty="0" sz="1600" spc="-5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이후에</a:t>
            </a:r>
            <a:r>
              <a:rPr dirty="0" sz="1600" spc="-4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학생서비스센터로</a:t>
            </a:r>
            <a:r>
              <a:rPr dirty="0" sz="16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연락</a:t>
            </a:r>
            <a:r>
              <a:rPr dirty="0" sz="1600" spc="-5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spc="-10" b="1">
                <a:solidFill>
                  <a:srgbClr val="683C2D"/>
                </a:solidFill>
                <a:latin typeface="맑은 고딕"/>
                <a:cs typeface="맑은 고딕"/>
              </a:rPr>
              <a:t>바랍니다.</a:t>
            </a:r>
            <a:endParaRPr sz="1600">
              <a:latin typeface="맑은 고딕"/>
              <a:cs typeface="맑은 고딕"/>
            </a:endParaRPr>
          </a:p>
          <a:p>
            <a:pPr marL="297180">
              <a:lnSpc>
                <a:spcPts val="1889"/>
              </a:lnSpc>
            </a:pP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(사진</a:t>
            </a:r>
            <a:r>
              <a:rPr dirty="0" sz="16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변경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후</a:t>
            </a:r>
            <a:r>
              <a:rPr dirty="0" sz="1600" spc="-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체크카드형</a:t>
            </a:r>
            <a:r>
              <a:rPr dirty="0" sz="16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재발급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비용</a:t>
            </a:r>
            <a:r>
              <a:rPr dirty="0" sz="1600" spc="-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없음)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/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u="sng" sz="16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학생서비스센터</a:t>
            </a:r>
            <a:r>
              <a:rPr dirty="0" u="sng" sz="1600" spc="-1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6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Segoe UI Emoji"/>
                <a:cs typeface="Segoe UI Emoji"/>
              </a:rPr>
              <a:t>☎</a:t>
            </a:r>
            <a:r>
              <a:rPr dirty="0" u="sng" sz="1600" spc="-10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Segoe UI Emoji"/>
                <a:cs typeface="Segoe UI Emoji"/>
              </a:rPr>
              <a:t> </a:t>
            </a:r>
            <a:r>
              <a:rPr dirty="0" u="sng" sz="1600" spc="-1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02-2260-</a:t>
            </a:r>
            <a:r>
              <a:rPr dirty="0" u="sng" sz="1600" spc="-2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8662</a:t>
            </a:r>
            <a:endParaRPr sz="16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21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Q</a:t>
            </a:r>
            <a:r>
              <a:rPr dirty="0" sz="2000" spc="-3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3.</a:t>
            </a:r>
            <a:r>
              <a:rPr dirty="0" sz="2000" spc="-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2000" spc="-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수령은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어디서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수령하나요?</a:t>
            </a:r>
            <a:endParaRPr sz="2000">
              <a:latin typeface="맑은 고딕"/>
              <a:cs typeface="맑은 고딕"/>
            </a:endParaRPr>
          </a:p>
          <a:p>
            <a:pPr marL="83820">
              <a:lnSpc>
                <a:spcPct val="100000"/>
              </a:lnSpc>
              <a:spcBef>
                <a:spcPts val="1860"/>
              </a:spcBef>
            </a:pP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A</a:t>
            </a:r>
            <a:r>
              <a:rPr dirty="0" sz="1600" spc="-9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:</a:t>
            </a:r>
            <a:r>
              <a:rPr dirty="0" sz="16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u="sng" sz="1600" spc="-1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Calibri"/>
                <a:cs typeface="Calibri"/>
              </a:rPr>
              <a:t>&lt;</a:t>
            </a:r>
            <a:r>
              <a:rPr dirty="0" u="sng" sz="1600" spc="-1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신한</a:t>
            </a:r>
            <a:r>
              <a:rPr dirty="0" u="sng" sz="1600" spc="-18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6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체크카드형</a:t>
            </a:r>
            <a:r>
              <a:rPr dirty="0" u="sng" sz="16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Calibri"/>
                <a:cs typeface="Calibri"/>
              </a:rPr>
              <a:t>&gt;</a:t>
            </a:r>
            <a:r>
              <a:rPr dirty="0" u="sng" sz="1600" spc="-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600" spc="-2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신한은행</a:t>
            </a:r>
            <a:r>
              <a:rPr dirty="0" u="sng" sz="1600" spc="-18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6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동국대학교지점</a:t>
            </a:r>
            <a:r>
              <a:rPr dirty="0" u="sng" sz="1600" spc="-2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6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Segoe UI Emoji"/>
                <a:cs typeface="Segoe UI Emoji"/>
              </a:rPr>
              <a:t>☎</a:t>
            </a:r>
            <a:r>
              <a:rPr dirty="0" u="sng" sz="1600" spc="-9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Segoe UI Emoji"/>
                <a:cs typeface="Segoe UI Emoji"/>
              </a:rPr>
              <a:t> </a:t>
            </a:r>
            <a:r>
              <a:rPr dirty="0" u="sng" sz="1600" spc="-1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02-2265-</a:t>
            </a:r>
            <a:r>
              <a:rPr dirty="0" u="sng" sz="1600" spc="-2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1954</a:t>
            </a:r>
            <a:endParaRPr sz="1600">
              <a:latin typeface="맑은 고딕"/>
              <a:cs typeface="맑은 고딕"/>
            </a:endParaRPr>
          </a:p>
          <a:p>
            <a:pPr marL="411480">
              <a:lnSpc>
                <a:spcPct val="100000"/>
              </a:lnSpc>
            </a:pPr>
            <a:r>
              <a:rPr dirty="0" u="sng" sz="1600" spc="-1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Calibri"/>
                <a:cs typeface="Calibri"/>
              </a:rPr>
              <a:t>&lt;</a:t>
            </a:r>
            <a:r>
              <a:rPr dirty="0" u="sng" sz="1600" spc="-1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국민</a:t>
            </a:r>
            <a:r>
              <a:rPr dirty="0" u="sng" sz="1600" spc="-18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6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체크카드형</a:t>
            </a:r>
            <a:r>
              <a:rPr dirty="0" u="sng" sz="16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Calibri"/>
                <a:cs typeface="Calibri"/>
              </a:rPr>
              <a:t>&gt;</a:t>
            </a:r>
            <a:r>
              <a:rPr dirty="0" u="sng" sz="1600" spc="-6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600" spc="-2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국민은행</a:t>
            </a:r>
            <a:r>
              <a:rPr dirty="0" u="sng" sz="1600" spc="-19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6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동국대학교점</a:t>
            </a:r>
            <a:r>
              <a:rPr dirty="0" u="sng" sz="1600" spc="-3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6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Segoe UI Emoji"/>
                <a:cs typeface="Segoe UI Emoji"/>
              </a:rPr>
              <a:t>☎</a:t>
            </a:r>
            <a:r>
              <a:rPr dirty="0" u="sng" sz="1600" spc="-9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Segoe UI Emoji"/>
                <a:cs typeface="Segoe UI Emoji"/>
              </a:rPr>
              <a:t> </a:t>
            </a:r>
            <a:r>
              <a:rPr dirty="0" u="sng" sz="1600" spc="-1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02-2279-</a:t>
            </a:r>
            <a:r>
              <a:rPr dirty="0" u="sng" sz="1600" spc="-2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9792</a:t>
            </a:r>
            <a:endParaRPr sz="1600">
              <a:latin typeface="맑은 고딕"/>
              <a:cs typeface="맑은 고딕"/>
            </a:endParaRPr>
          </a:p>
          <a:p>
            <a:pPr marL="402590">
              <a:lnSpc>
                <a:spcPct val="100000"/>
              </a:lnSpc>
              <a:spcBef>
                <a:spcPts val="60"/>
              </a:spcBef>
            </a:pPr>
            <a:r>
              <a:rPr dirty="0" u="sng" sz="1600" spc="-1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&lt;일반형&gt;</a:t>
            </a:r>
            <a:endParaRPr sz="1600">
              <a:latin typeface="맑은 고딕"/>
              <a:cs typeface="맑은 고딕"/>
            </a:endParaRPr>
          </a:p>
          <a:p>
            <a:pPr marL="546100">
              <a:lnSpc>
                <a:spcPct val="100000"/>
              </a:lnSpc>
              <a:spcBef>
                <a:spcPts val="110"/>
              </a:spcBef>
            </a:pPr>
            <a:r>
              <a:rPr dirty="0" u="sng" sz="14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①일반대학원:</a:t>
            </a:r>
            <a:r>
              <a:rPr dirty="0" u="sng" sz="1400" spc="-2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nDRIMS</a:t>
            </a:r>
            <a:r>
              <a:rPr dirty="0" u="sng" sz="1400" spc="-3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상</a:t>
            </a:r>
            <a:r>
              <a:rPr dirty="0" u="sng" sz="1400" spc="-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등록된</a:t>
            </a:r>
            <a:r>
              <a:rPr dirty="0" u="sng" sz="1400" spc="-3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메일</a:t>
            </a:r>
            <a:r>
              <a:rPr dirty="0" u="sng" sz="1400" spc="-1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주소로</a:t>
            </a:r>
            <a:r>
              <a:rPr dirty="0" u="sng" sz="1400" spc="-1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발급</a:t>
            </a:r>
            <a:r>
              <a:rPr dirty="0" u="sng" sz="1400" spc="-2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완료</a:t>
            </a:r>
            <a:r>
              <a:rPr dirty="0" u="sng" sz="1400" spc="-1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안내</a:t>
            </a:r>
            <a:r>
              <a:rPr dirty="0" u="sng" sz="1400" spc="-1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메일</a:t>
            </a:r>
            <a:r>
              <a:rPr dirty="0" u="sng" sz="1400" spc="-2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수신</a:t>
            </a:r>
            <a:r>
              <a:rPr dirty="0" u="sng" sz="1400" spc="-1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후</a:t>
            </a:r>
            <a:r>
              <a:rPr dirty="0" u="sng" sz="1400" spc="-1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학생서비스센터에서</a:t>
            </a:r>
            <a:r>
              <a:rPr dirty="0" u="sng" sz="1400" spc="-5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spc="-2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수령</a:t>
            </a:r>
            <a:endParaRPr sz="1400">
              <a:latin typeface="맑은 고딕"/>
              <a:cs typeface="맑은 고딕"/>
            </a:endParaRPr>
          </a:p>
          <a:p>
            <a:pPr marL="541020">
              <a:lnSpc>
                <a:spcPct val="100000"/>
              </a:lnSpc>
              <a:spcBef>
                <a:spcPts val="20"/>
              </a:spcBef>
            </a:pPr>
            <a:r>
              <a:rPr dirty="0" u="sng" sz="14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①특수대학원:</a:t>
            </a:r>
            <a:r>
              <a:rPr dirty="0" u="sng" sz="1400" spc="-2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본인</a:t>
            </a:r>
            <a:r>
              <a:rPr dirty="0" u="sng" sz="1400" spc="-1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소속</a:t>
            </a:r>
            <a:r>
              <a:rPr dirty="0" u="sng" sz="1400" spc="-2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학사운영실에서</a:t>
            </a:r>
            <a:r>
              <a:rPr dirty="0" u="sng" sz="1400" spc="-2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수령</a:t>
            </a:r>
            <a:endParaRPr sz="14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990"/>
              </a:spcBef>
            </a:pPr>
            <a:r>
              <a:rPr dirty="0" sz="1050">
                <a:solidFill>
                  <a:srgbClr val="683C2D"/>
                </a:solidFill>
                <a:latin typeface="맑은 고딕"/>
                <a:cs typeface="맑은 고딕"/>
              </a:rPr>
              <a:t>※</a:t>
            </a:r>
            <a:r>
              <a:rPr dirty="0" sz="1050" spc="2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000">
                <a:solidFill>
                  <a:srgbClr val="683C2D"/>
                </a:solidFill>
                <a:latin typeface="맑은 고딕"/>
                <a:cs typeface="맑은 고딕"/>
              </a:rPr>
              <a:t>일반대학원</a:t>
            </a:r>
            <a:r>
              <a:rPr dirty="0" sz="1000" spc="5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000">
                <a:solidFill>
                  <a:srgbClr val="683C2D"/>
                </a:solidFill>
                <a:latin typeface="맑은 고딕"/>
                <a:cs typeface="맑은 고딕"/>
              </a:rPr>
              <a:t>중</a:t>
            </a:r>
            <a:r>
              <a:rPr dirty="0" sz="1000" spc="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u="sng" sz="1050" spc="-1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바이오헬스의료기기규제과학과·의료기기산업학과·식품의료제품규제정책학과·제약바이오산업학과·응용범죄학과·상담코칭학과·BMC</a:t>
            </a:r>
            <a:r>
              <a:rPr dirty="0" u="sng" sz="1050" spc="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05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소속</a:t>
            </a:r>
            <a:r>
              <a:rPr dirty="0" u="sng" sz="1050" spc="2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050" spc="-5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등</a:t>
            </a:r>
            <a:endParaRPr sz="1050">
              <a:latin typeface="맑은 고딕"/>
              <a:cs typeface="맑은 고딕"/>
            </a:endParaRPr>
          </a:p>
          <a:p>
            <a:pPr marL="190500">
              <a:lnSpc>
                <a:spcPct val="100000"/>
              </a:lnSpc>
              <a:spcBef>
                <a:spcPts val="610"/>
              </a:spcBef>
            </a:pPr>
            <a:r>
              <a:rPr dirty="0" u="sng" sz="10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의</a:t>
            </a:r>
            <a:r>
              <a:rPr dirty="0" u="sng" sz="1000" spc="-4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0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경우,</a:t>
            </a:r>
            <a:r>
              <a:rPr dirty="0" u="sng" sz="1000" spc="-2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0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일반형</a:t>
            </a:r>
            <a:r>
              <a:rPr dirty="0" u="sng" sz="1000" spc="-2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0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학생증을</a:t>
            </a:r>
            <a:r>
              <a:rPr dirty="0" u="sng" sz="1000" spc="-2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0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본인</a:t>
            </a:r>
            <a:r>
              <a:rPr dirty="0" u="sng" sz="1000" spc="-3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0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소속</a:t>
            </a:r>
            <a:r>
              <a:rPr dirty="0" u="sng" sz="1000" spc="-3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0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학사운영실에서 수령하시기를</a:t>
            </a:r>
            <a:r>
              <a:rPr dirty="0" u="sng" sz="1000" spc="-1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000" spc="-1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바랍니다.</a:t>
            </a:r>
            <a:endParaRPr sz="100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5985" y="2296795"/>
            <a:ext cx="4035425" cy="9398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 spc="-10" b="1">
                <a:solidFill>
                  <a:srgbClr val="683C2D"/>
                </a:solidFill>
                <a:latin typeface="맑은 고딕"/>
                <a:cs typeface="맑은 고딕"/>
              </a:rPr>
              <a:t>감사합니다.</a:t>
            </a:r>
            <a:endParaRPr sz="6000">
              <a:latin typeface="맑은 고딕"/>
              <a:cs typeface="맑은 고딕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04060" y="3153155"/>
            <a:ext cx="5897880" cy="3704841"/>
          </a:xfrm>
          <a:prstGeom prst="rect">
            <a:avLst/>
          </a:prstGeom>
        </p:spPr>
      </p:pic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 descr=""/>
          <p:cNvGraphicFramePr>
            <a:graphicFrameLocks noGrp="1"/>
          </p:cNvGraphicFramePr>
          <p:nvPr/>
        </p:nvGraphicFramePr>
        <p:xfrm>
          <a:off x="230441" y="1509902"/>
          <a:ext cx="9156700" cy="24618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57600"/>
                <a:gridCol w="3430270"/>
                <a:gridCol w="2068829"/>
              </a:tblGrid>
              <a:tr h="3702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1500" spc="-25" b="1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구분</a:t>
                      </a:r>
                      <a:endParaRPr sz="1500">
                        <a:latin typeface="맑은 고딕"/>
                        <a:cs typeface="맑은 고딕"/>
                      </a:endParaRPr>
                    </a:p>
                  </a:txBody>
                  <a:tcPr marL="0" marR="0" marB="0" marT="42545">
                    <a:lnR w="12700">
                      <a:solidFill>
                        <a:srgbClr val="683C2D"/>
                      </a:solidFill>
                      <a:prstDash val="solid"/>
                    </a:lnR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1500" b="1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학생증 </a:t>
                      </a:r>
                      <a:r>
                        <a:rPr dirty="0" sz="1500" spc="-25" b="1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유형</a:t>
                      </a:r>
                      <a:endParaRPr sz="1500">
                        <a:latin typeface="맑은 고딕"/>
                        <a:cs typeface="맑은 고딕"/>
                      </a:endParaRPr>
                    </a:p>
                  </a:txBody>
                  <a:tcPr marL="0" marR="0" marB="0" marT="42545">
                    <a:lnL w="12700">
                      <a:solidFill>
                        <a:srgbClr val="683C2D"/>
                      </a:solidFill>
                      <a:prstDash val="solid"/>
                    </a:lnL>
                    <a:lnR w="12700">
                      <a:solidFill>
                        <a:srgbClr val="683C2D"/>
                      </a:solidFill>
                      <a:prstDash val="solid"/>
                    </a:lnR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1500" spc="-20" b="1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신청방법</a:t>
                      </a:r>
                      <a:endParaRPr sz="1500">
                        <a:latin typeface="맑은 고딕"/>
                        <a:cs typeface="맑은 고딕"/>
                      </a:endParaRPr>
                    </a:p>
                  </a:txBody>
                  <a:tcPr marL="0" marR="0" marB="0" marT="42545">
                    <a:lnL w="12700">
                      <a:solidFill>
                        <a:srgbClr val="683C2D"/>
                      </a:solidFill>
                      <a:prstDash val="solid"/>
                    </a:lnL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</a:tcPr>
                </a:tc>
              </a:tr>
              <a:tr h="34861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1400" spc="-1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학부(내국인)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180">
                    <a:lnR w="12700">
                      <a:solidFill>
                        <a:srgbClr val="683C2D"/>
                      </a:solidFill>
                      <a:prstDash val="solid"/>
                    </a:lnR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140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체크카드형(신한,국민</a:t>
                      </a:r>
                      <a:r>
                        <a:rPr dirty="0" sz="1400" spc="-2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) 中 </a:t>
                      </a:r>
                      <a:r>
                        <a:rPr dirty="0" sz="140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선택</a:t>
                      </a:r>
                      <a:r>
                        <a:rPr dirty="0" sz="1400" spc="-2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400" spc="-5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1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180">
                    <a:lnL w="12700">
                      <a:solidFill>
                        <a:srgbClr val="683C2D"/>
                      </a:solidFill>
                      <a:prstDash val="solid"/>
                    </a:lnL>
                    <a:lnR w="12700">
                      <a:solidFill>
                        <a:srgbClr val="683C2D"/>
                      </a:solidFill>
                      <a:prstDash val="solid"/>
                    </a:lnR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140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개별</a:t>
                      </a:r>
                      <a:r>
                        <a:rPr dirty="0" sz="1400" spc="-15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400" spc="-25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신청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180">
                    <a:lnL w="12700">
                      <a:solidFill>
                        <a:srgbClr val="683C2D"/>
                      </a:solidFill>
                      <a:prstDash val="solid"/>
                    </a:lnL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</a:tcPr>
                </a:tc>
              </a:tr>
              <a:tr h="34861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1400" spc="-10" b="1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일반대학원(내국인)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180">
                    <a:lnR w="12700">
                      <a:solidFill>
                        <a:srgbClr val="683C2D"/>
                      </a:solidFill>
                      <a:prstDash val="solid"/>
                    </a:lnR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1400" b="1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일반형,</a:t>
                      </a:r>
                      <a:r>
                        <a:rPr dirty="0" sz="1400" spc="-25" b="1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400" b="1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체크카드형(신한,국민)</a:t>
                      </a:r>
                      <a:r>
                        <a:rPr dirty="0" sz="1400" spc="-25" b="1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 中 </a:t>
                      </a:r>
                      <a:r>
                        <a:rPr dirty="0" sz="1400" b="1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선택</a:t>
                      </a:r>
                      <a:r>
                        <a:rPr dirty="0" sz="1400" spc="-15" b="1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400" spc="-50" b="1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1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180">
                    <a:lnL w="12700">
                      <a:solidFill>
                        <a:srgbClr val="683C2D"/>
                      </a:solidFill>
                      <a:prstDash val="solid"/>
                    </a:lnL>
                    <a:lnR w="12700">
                      <a:solidFill>
                        <a:srgbClr val="683C2D"/>
                      </a:solidFill>
                      <a:prstDash val="solid"/>
                    </a:lnR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1400" b="1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개별</a:t>
                      </a:r>
                      <a:r>
                        <a:rPr dirty="0" sz="1400" spc="-15" b="1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400" spc="-25" b="1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신청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180">
                    <a:lnL w="12700">
                      <a:solidFill>
                        <a:srgbClr val="683C2D"/>
                      </a:solidFill>
                      <a:prstDash val="solid"/>
                    </a:lnL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</a:tr>
              <a:tr h="34861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40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학부</a:t>
                      </a:r>
                      <a:r>
                        <a:rPr dirty="0" sz="1400" spc="-15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40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및</a:t>
                      </a:r>
                      <a:r>
                        <a:rPr dirty="0" sz="1400" spc="-1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 일반대학원(외국인)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815">
                    <a:lnR w="12700">
                      <a:solidFill>
                        <a:srgbClr val="683C2D"/>
                      </a:solidFill>
                      <a:prstDash val="solid"/>
                    </a:lnR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400" spc="-25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일반형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683C2D"/>
                      </a:solidFill>
                      <a:prstDash val="solid"/>
                    </a:lnL>
                    <a:lnR w="12700">
                      <a:solidFill>
                        <a:srgbClr val="683C2D"/>
                      </a:solidFill>
                      <a:prstDash val="solid"/>
                    </a:lnR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40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행정부서</a:t>
                      </a:r>
                      <a:r>
                        <a:rPr dirty="0" sz="1400" spc="-25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400" spc="-2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일괄신청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683C2D"/>
                      </a:solidFill>
                      <a:prstDash val="solid"/>
                    </a:lnL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</a:tr>
              <a:tr h="34861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40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해외</a:t>
                      </a:r>
                      <a:r>
                        <a:rPr dirty="0" sz="1400" spc="-15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400" spc="-2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교류대학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815">
                    <a:lnR w="12700">
                      <a:solidFill>
                        <a:srgbClr val="683C2D"/>
                      </a:solidFill>
                      <a:prstDash val="solid"/>
                    </a:lnR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400" spc="-25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일반형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683C2D"/>
                      </a:solidFill>
                      <a:prstDash val="solid"/>
                    </a:lnL>
                    <a:lnR w="12700">
                      <a:solidFill>
                        <a:srgbClr val="683C2D"/>
                      </a:solidFill>
                      <a:prstDash val="solid"/>
                    </a:lnR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40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행정부서</a:t>
                      </a:r>
                      <a:r>
                        <a:rPr dirty="0" sz="1400" spc="-25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400" spc="-2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일괄신청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683C2D"/>
                      </a:solidFill>
                      <a:prstDash val="solid"/>
                    </a:lnL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</a:tcPr>
                </a:tc>
              </a:tr>
              <a:tr h="34861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140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특수,</a:t>
                      </a:r>
                      <a:r>
                        <a:rPr dirty="0" sz="1400" spc="-2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400" spc="-1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전문대학원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180">
                    <a:lnR w="12700">
                      <a:solidFill>
                        <a:srgbClr val="683C2D"/>
                      </a:solidFill>
                      <a:prstDash val="solid"/>
                    </a:lnR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1400" spc="-25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일반형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180">
                    <a:lnL w="12700">
                      <a:solidFill>
                        <a:srgbClr val="683C2D"/>
                      </a:solidFill>
                      <a:prstDash val="solid"/>
                    </a:lnL>
                    <a:lnR w="12700">
                      <a:solidFill>
                        <a:srgbClr val="683C2D"/>
                      </a:solidFill>
                      <a:prstDash val="solid"/>
                    </a:lnR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140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학사운영실</a:t>
                      </a:r>
                      <a:r>
                        <a:rPr dirty="0" sz="1400" spc="-45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400" spc="-2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일괄신청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180">
                    <a:lnL w="12700">
                      <a:solidFill>
                        <a:srgbClr val="683C2D"/>
                      </a:solidFill>
                      <a:prstDash val="solid"/>
                    </a:lnL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</a:tcPr>
                </a:tc>
              </a:tr>
              <a:tr h="34861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40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시간제학과</a:t>
                      </a:r>
                      <a:r>
                        <a:rPr dirty="0" sz="1400" spc="-25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 등록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815">
                    <a:lnR w="12700">
                      <a:solidFill>
                        <a:srgbClr val="683C2D"/>
                      </a:solidFill>
                      <a:prstDash val="solid"/>
                    </a:lnR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400" spc="-25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일반형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683C2D"/>
                      </a:solidFill>
                      <a:prstDash val="solid"/>
                    </a:lnL>
                    <a:lnR w="12700">
                      <a:solidFill>
                        <a:srgbClr val="683C2D"/>
                      </a:solidFill>
                      <a:prstDash val="solid"/>
                    </a:lnR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400" spc="-2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개별신청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683C2D"/>
                      </a:solidFill>
                      <a:prstDash val="solid"/>
                    </a:lnL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3" name="object 3" descr=""/>
          <p:cNvGrpSpPr/>
          <p:nvPr/>
        </p:nvGrpSpPr>
        <p:grpSpPr>
          <a:xfrm>
            <a:off x="0" y="74676"/>
            <a:ext cx="1974850" cy="677545"/>
            <a:chOff x="0" y="74676"/>
            <a:chExt cx="1974850" cy="67754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74676"/>
              <a:ext cx="646938" cy="67741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840" y="74676"/>
              <a:ext cx="1012697" cy="677418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1644" y="74676"/>
              <a:ext cx="1012697" cy="67741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8707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1.</a:t>
            </a:r>
            <a:r>
              <a:rPr dirty="0" spc="5"/>
              <a:t> </a:t>
            </a:r>
            <a:r>
              <a:rPr dirty="0"/>
              <a:t>신청</a:t>
            </a:r>
            <a:r>
              <a:rPr dirty="0" spc="10"/>
              <a:t> </a:t>
            </a:r>
            <a:r>
              <a:rPr dirty="0" spc="-35"/>
              <a:t>대상</a:t>
            </a:r>
          </a:p>
        </p:txBody>
      </p:sp>
      <p:pic>
        <p:nvPicPr>
          <p:cNvPr id="8" name="object 8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05740" y="1115567"/>
            <a:ext cx="4575810" cy="549401"/>
          </a:xfrm>
          <a:prstGeom prst="rect">
            <a:avLst/>
          </a:prstGeom>
        </p:spPr>
      </p:pic>
      <p:sp>
        <p:nvSpPr>
          <p:cNvPr id="9" name="object 9" descr=""/>
          <p:cNvSpPr/>
          <p:nvPr/>
        </p:nvSpPr>
        <p:spPr>
          <a:xfrm>
            <a:off x="230124" y="790955"/>
            <a:ext cx="4531360" cy="425450"/>
          </a:xfrm>
          <a:custGeom>
            <a:avLst/>
            <a:gdLst/>
            <a:ahLst/>
            <a:cxnLst/>
            <a:rect l="l" t="t" r="r" b="b"/>
            <a:pathLst>
              <a:path w="4531360" h="425450">
                <a:moveTo>
                  <a:pt x="4459986" y="0"/>
                </a:moveTo>
                <a:lnTo>
                  <a:pt x="70865" y="0"/>
                </a:lnTo>
                <a:lnTo>
                  <a:pt x="43280" y="5572"/>
                </a:lnTo>
                <a:lnTo>
                  <a:pt x="20754" y="20764"/>
                </a:lnTo>
                <a:lnTo>
                  <a:pt x="5568" y="43291"/>
                </a:lnTo>
                <a:lnTo>
                  <a:pt x="0" y="70866"/>
                </a:lnTo>
                <a:lnTo>
                  <a:pt x="0" y="354330"/>
                </a:lnTo>
                <a:lnTo>
                  <a:pt x="5568" y="381904"/>
                </a:lnTo>
                <a:lnTo>
                  <a:pt x="20754" y="404431"/>
                </a:lnTo>
                <a:lnTo>
                  <a:pt x="43280" y="419623"/>
                </a:lnTo>
                <a:lnTo>
                  <a:pt x="70865" y="425196"/>
                </a:lnTo>
                <a:lnTo>
                  <a:pt x="4459986" y="425196"/>
                </a:lnTo>
                <a:lnTo>
                  <a:pt x="4487560" y="419623"/>
                </a:lnTo>
                <a:lnTo>
                  <a:pt x="4510087" y="404431"/>
                </a:lnTo>
                <a:lnTo>
                  <a:pt x="4525279" y="381904"/>
                </a:lnTo>
                <a:lnTo>
                  <a:pt x="4530852" y="354330"/>
                </a:lnTo>
                <a:lnTo>
                  <a:pt x="4530852" y="70866"/>
                </a:lnTo>
                <a:lnTo>
                  <a:pt x="4525279" y="43291"/>
                </a:lnTo>
                <a:lnTo>
                  <a:pt x="4510087" y="20764"/>
                </a:lnTo>
                <a:lnTo>
                  <a:pt x="4487560" y="5572"/>
                </a:lnTo>
                <a:lnTo>
                  <a:pt x="4459986" y="0"/>
                </a:lnTo>
                <a:close/>
              </a:path>
            </a:pathLst>
          </a:custGeom>
          <a:solidFill>
            <a:srgbClr val="F8971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354584" y="833755"/>
            <a:ext cx="4281170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학생</a:t>
            </a:r>
            <a:r>
              <a:rPr dirty="0" sz="2000" spc="-5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구분별</a:t>
            </a:r>
            <a:r>
              <a:rPr dirty="0" sz="2000" spc="-2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학생증</a:t>
            </a:r>
            <a:r>
              <a:rPr dirty="0" sz="2000" spc="-2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유형과</a:t>
            </a:r>
            <a:r>
              <a:rPr dirty="0" sz="2000" spc="-1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신청</a:t>
            </a:r>
            <a:r>
              <a:rPr dirty="0" sz="2000" spc="-2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 spc="-25">
                <a:solidFill>
                  <a:srgbClr val="FFFFFF"/>
                </a:solidFill>
                <a:latin typeface="맑은 고딕"/>
                <a:cs typeface="맑은 고딕"/>
              </a:rPr>
              <a:t>방법</a:t>
            </a:r>
            <a:endParaRPr sz="2000">
              <a:latin typeface="맑은 고딕"/>
              <a:cs typeface="맑은 고딕"/>
            </a:endParaRPr>
          </a:p>
        </p:txBody>
      </p:sp>
      <p:sp>
        <p:nvSpPr>
          <p:cNvPr id="12" name="object 12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11" name="object 11" descr=""/>
          <p:cNvSpPr txBox="1"/>
          <p:nvPr/>
        </p:nvSpPr>
        <p:spPr>
          <a:xfrm>
            <a:off x="309168" y="4091939"/>
            <a:ext cx="8522970" cy="1261110"/>
          </a:xfrm>
          <a:prstGeom prst="rect">
            <a:avLst/>
          </a:prstGeom>
        </p:spPr>
        <p:txBody>
          <a:bodyPr wrap="square" lIns="0" tIns="1498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※ 일반대학원(내국인)</a:t>
            </a:r>
            <a:r>
              <a:rPr dirty="0" sz="18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학생만</a:t>
            </a:r>
            <a:r>
              <a:rPr dirty="0" sz="18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개별 </a:t>
            </a:r>
            <a:r>
              <a:rPr dirty="0" sz="1800" spc="-25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endParaRPr sz="1800">
              <a:latin typeface="맑은 고딕"/>
              <a:cs typeface="맑은 고딕"/>
            </a:endParaRPr>
          </a:p>
          <a:p>
            <a:pPr marL="335280" marR="5080" indent="-323215">
              <a:lnSpc>
                <a:spcPct val="150000"/>
              </a:lnSpc>
              <a:spcBef>
                <a:spcPts val="5"/>
              </a:spcBef>
            </a:pP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※</a:t>
            </a:r>
            <a:r>
              <a:rPr dirty="0" sz="18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FF0000"/>
                </a:solidFill>
                <a:latin typeface="맑은 고딕"/>
                <a:cs typeface="맑은 고딕"/>
              </a:rPr>
              <a:t>외국인</a:t>
            </a:r>
            <a:r>
              <a:rPr dirty="0" sz="1800" spc="5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FF0000"/>
                </a:solidFill>
                <a:latin typeface="맑은 고딕"/>
                <a:cs typeface="맑은 고딕"/>
              </a:rPr>
              <a:t>학생,</a:t>
            </a:r>
            <a:r>
              <a:rPr dirty="0" sz="1800" spc="15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FF0000"/>
                </a:solidFill>
                <a:latin typeface="맑은 고딕"/>
                <a:cs typeface="맑은 고딕"/>
              </a:rPr>
              <a:t>특수∙전문대학원</a:t>
            </a:r>
            <a:r>
              <a:rPr dirty="0" sz="1800" spc="5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FF0000"/>
                </a:solidFill>
                <a:latin typeface="맑은 고딕"/>
                <a:cs typeface="맑은 고딕"/>
              </a:rPr>
              <a:t>학생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의 경우에는</a:t>
            </a:r>
            <a:r>
              <a:rPr dirty="0" sz="18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소속 행정부서나</a:t>
            </a:r>
            <a:r>
              <a:rPr dirty="0" sz="18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 spc="-10">
                <a:solidFill>
                  <a:srgbClr val="683C2D"/>
                </a:solidFill>
                <a:latin typeface="맑은 고딕"/>
                <a:cs typeface="맑은 고딕"/>
              </a:rPr>
              <a:t>학사운영실에서 </a:t>
            </a:r>
            <a:r>
              <a:rPr dirty="0" u="sng" sz="18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일반형</a:t>
            </a:r>
            <a:r>
              <a:rPr dirty="0" u="sng" sz="1800" spc="1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8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학생증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 일괄 신청</a:t>
            </a:r>
            <a:r>
              <a:rPr dirty="0" sz="18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예정</a:t>
            </a:r>
            <a:r>
              <a:rPr dirty="0" sz="1800">
                <a:solidFill>
                  <a:srgbClr val="FF0000"/>
                </a:solidFill>
                <a:latin typeface="맑은 고딕"/>
                <a:cs typeface="맑은 고딕"/>
              </a:rPr>
              <a:t>(체크카드형 학생증은</a:t>
            </a:r>
            <a:r>
              <a:rPr dirty="0" sz="1800" spc="-5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FF0000"/>
                </a:solidFill>
                <a:latin typeface="맑은 고딕"/>
                <a:cs typeface="맑은 고딕"/>
              </a:rPr>
              <a:t>발급 </a:t>
            </a:r>
            <a:r>
              <a:rPr dirty="0" sz="1800" spc="-25">
                <a:solidFill>
                  <a:srgbClr val="FF0000"/>
                </a:solidFill>
                <a:latin typeface="맑은 고딕"/>
                <a:cs typeface="맑은 고딕"/>
              </a:rPr>
              <a:t>불가)</a:t>
            </a:r>
            <a:endParaRPr sz="180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45160" y="5194858"/>
            <a:ext cx="8651875" cy="756920"/>
          </a:xfrm>
          <a:prstGeom prst="rect">
            <a:avLst/>
          </a:prstGeom>
        </p:spPr>
        <p:txBody>
          <a:bodyPr wrap="square" lIns="0" tIns="1346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※</a:t>
            </a:r>
            <a:r>
              <a:rPr dirty="0" sz="1600" spc="-6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일반형</a:t>
            </a:r>
            <a:r>
              <a:rPr dirty="0" sz="16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학생증과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신한</a:t>
            </a:r>
            <a:r>
              <a:rPr dirty="0" sz="1600" spc="-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체크카드형</a:t>
            </a:r>
            <a:r>
              <a:rPr dirty="0" sz="16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학생증의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디자인은</a:t>
            </a:r>
            <a:r>
              <a:rPr dirty="0" sz="16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spc="-10">
                <a:solidFill>
                  <a:srgbClr val="683C2D"/>
                </a:solidFill>
                <a:latin typeface="맑은 고딕"/>
                <a:cs typeface="맑은 고딕"/>
              </a:rPr>
              <a:t>동일하지만,</a:t>
            </a:r>
            <a:endParaRPr sz="1600">
              <a:latin typeface="맑은 고딕"/>
              <a:cs typeface="맑은 고딕"/>
            </a:endParaRPr>
          </a:p>
          <a:p>
            <a:pPr marL="297180">
              <a:lnSpc>
                <a:spcPct val="100000"/>
              </a:lnSpc>
              <a:spcBef>
                <a:spcPts val="960"/>
              </a:spcBef>
            </a:pPr>
            <a:r>
              <a:rPr dirty="0" sz="1600" b="1">
                <a:solidFill>
                  <a:srgbClr val="FF0000"/>
                </a:solidFill>
                <a:latin typeface="맑은 고딕"/>
                <a:cs typeface="맑은 고딕"/>
              </a:rPr>
              <a:t>체크카드</a:t>
            </a:r>
            <a:r>
              <a:rPr dirty="0" sz="1600" spc="-2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FF0000"/>
                </a:solidFill>
                <a:latin typeface="맑은 고딕"/>
                <a:cs typeface="맑은 고딕"/>
              </a:rPr>
              <a:t>기능</a:t>
            </a:r>
            <a:r>
              <a:rPr dirty="0" sz="1600" spc="-4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FF0000"/>
                </a:solidFill>
                <a:latin typeface="맑은 고딕"/>
                <a:cs typeface="맑은 고딕"/>
              </a:rPr>
              <a:t>유무의</a:t>
            </a:r>
            <a:r>
              <a:rPr dirty="0" sz="1600" spc="-3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FF0000"/>
                </a:solidFill>
                <a:latin typeface="맑은 고딕"/>
                <a:cs typeface="맑은 고딕"/>
              </a:rPr>
              <a:t>차이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가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있습니다.</a:t>
            </a:r>
            <a:r>
              <a:rPr dirty="0" sz="16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(일반형으로</a:t>
            </a:r>
            <a:r>
              <a:rPr dirty="0" sz="1600" spc="-2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발급</a:t>
            </a:r>
            <a:r>
              <a:rPr dirty="0" sz="1600" spc="-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후</a:t>
            </a:r>
            <a:r>
              <a:rPr dirty="0" sz="1600" spc="-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추후</a:t>
            </a:r>
            <a:r>
              <a:rPr dirty="0" sz="16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신한은행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계좌</a:t>
            </a:r>
            <a:r>
              <a:rPr dirty="0" sz="16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연동</a:t>
            </a:r>
            <a:r>
              <a:rPr dirty="0" sz="1600" spc="-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spc="-25">
                <a:solidFill>
                  <a:srgbClr val="683C2D"/>
                </a:solidFill>
                <a:latin typeface="맑은 고딕"/>
                <a:cs typeface="맑은 고딕"/>
              </a:rPr>
              <a:t>가능)</a:t>
            </a:r>
            <a:endParaRPr sz="1600">
              <a:latin typeface="맑은 고딕"/>
              <a:cs typeface="맑은 고딕"/>
            </a:endParaRPr>
          </a:p>
        </p:txBody>
      </p:sp>
      <p:graphicFrame>
        <p:nvGraphicFramePr>
          <p:cNvPr id="3" name="object 3" descr=""/>
          <p:cNvGraphicFramePr>
            <a:graphicFrameLocks noGrp="1"/>
          </p:cNvGraphicFramePr>
          <p:nvPr/>
        </p:nvGraphicFramePr>
        <p:xfrm>
          <a:off x="232905" y="3572383"/>
          <a:ext cx="9403080" cy="15347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90625"/>
                <a:gridCol w="2510154"/>
                <a:gridCol w="3148329"/>
                <a:gridCol w="2553334"/>
              </a:tblGrid>
              <a:tr h="3917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1500" spc="-25" b="1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기능</a:t>
                      </a:r>
                      <a:endParaRPr sz="1500">
                        <a:latin typeface="맑은 고딕"/>
                        <a:cs typeface="맑은 고딕"/>
                      </a:endParaRPr>
                    </a:p>
                  </a:txBody>
                  <a:tcPr marL="0" marR="0" marB="0" marT="43180">
                    <a:lnR w="12700">
                      <a:solidFill>
                        <a:srgbClr val="683C2D"/>
                      </a:solidFill>
                      <a:prstDash val="solid"/>
                    </a:lnR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1500" spc="-25" b="1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일반형</a:t>
                      </a:r>
                      <a:endParaRPr sz="1500">
                        <a:latin typeface="맑은 고딕"/>
                        <a:cs typeface="맑은 고딕"/>
                      </a:endParaRPr>
                    </a:p>
                  </a:txBody>
                  <a:tcPr marL="0" marR="0" marB="0" marT="43180">
                    <a:lnL w="12700">
                      <a:solidFill>
                        <a:srgbClr val="683C2D"/>
                      </a:solidFill>
                      <a:prstDash val="solid"/>
                    </a:lnL>
                    <a:lnR w="12700">
                      <a:solidFill>
                        <a:srgbClr val="683C2D"/>
                      </a:solidFill>
                      <a:prstDash val="solid"/>
                    </a:lnR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1500" b="1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신한 </a:t>
                      </a:r>
                      <a:r>
                        <a:rPr dirty="0" sz="1500" spc="-10" b="1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체크카드형</a:t>
                      </a:r>
                      <a:endParaRPr sz="1500">
                        <a:latin typeface="맑은 고딕"/>
                        <a:cs typeface="맑은 고딕"/>
                      </a:endParaRPr>
                    </a:p>
                  </a:txBody>
                  <a:tcPr marL="0" marR="0" marB="0" marT="43180">
                    <a:lnL w="12700">
                      <a:solidFill>
                        <a:srgbClr val="683C2D"/>
                      </a:solidFill>
                      <a:prstDash val="solid"/>
                    </a:lnL>
                    <a:lnR w="12700">
                      <a:solidFill>
                        <a:srgbClr val="683C2D"/>
                      </a:solidFill>
                      <a:prstDash val="solid"/>
                    </a:lnR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1500" b="1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국민 </a:t>
                      </a:r>
                      <a:r>
                        <a:rPr dirty="0" sz="1500" spc="-10" b="1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체크카드형</a:t>
                      </a:r>
                      <a:endParaRPr sz="1500">
                        <a:latin typeface="맑은 고딕"/>
                        <a:cs typeface="맑은 고딕"/>
                      </a:endParaRPr>
                    </a:p>
                  </a:txBody>
                  <a:tcPr marL="0" marR="0" marB="0" marT="43180">
                    <a:lnL w="12700">
                      <a:solidFill>
                        <a:srgbClr val="683C2D"/>
                      </a:solidFill>
                      <a:prstDash val="solid"/>
                    </a:lnL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40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도서관</a:t>
                      </a:r>
                      <a:r>
                        <a:rPr dirty="0" sz="1400" spc="-1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400" spc="-25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출입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815">
                    <a:lnR w="12700">
                      <a:solidFill>
                        <a:srgbClr val="683C2D"/>
                      </a:solidFill>
                      <a:prstDash val="solid"/>
                    </a:lnR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40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O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683C2D"/>
                      </a:solidFill>
                      <a:prstDash val="solid"/>
                    </a:lnL>
                    <a:lnR w="12700">
                      <a:solidFill>
                        <a:srgbClr val="683C2D"/>
                      </a:solidFill>
                      <a:prstDash val="solid"/>
                    </a:lnR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40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O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683C2D"/>
                      </a:solidFill>
                      <a:prstDash val="solid"/>
                    </a:lnL>
                    <a:lnR w="12700">
                      <a:solidFill>
                        <a:srgbClr val="683C2D"/>
                      </a:solidFill>
                      <a:prstDash val="solid"/>
                    </a:lnR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40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O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683C2D"/>
                      </a:solidFill>
                      <a:prstDash val="solid"/>
                    </a:lnL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400" spc="-2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체크카드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815">
                    <a:lnR w="12700">
                      <a:solidFill>
                        <a:srgbClr val="683C2D"/>
                      </a:solidFill>
                      <a:prstDash val="solid"/>
                    </a:lnR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40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X</a:t>
                      </a:r>
                      <a:r>
                        <a:rPr dirty="0" sz="1400" spc="-2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40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(신한</a:t>
                      </a:r>
                      <a:r>
                        <a:rPr dirty="0" sz="1400" spc="-15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40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계좌</a:t>
                      </a:r>
                      <a:r>
                        <a:rPr dirty="0" sz="1400" spc="-1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40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연동</a:t>
                      </a:r>
                      <a:r>
                        <a:rPr dirty="0" sz="1400" spc="-15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400" spc="-25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가능)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683C2D"/>
                      </a:solidFill>
                      <a:prstDash val="solid"/>
                    </a:lnL>
                    <a:lnR w="12700">
                      <a:solidFill>
                        <a:srgbClr val="683C2D"/>
                      </a:solidFill>
                      <a:prstDash val="solid"/>
                    </a:lnR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40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O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683C2D"/>
                      </a:solidFill>
                      <a:prstDash val="solid"/>
                    </a:lnL>
                    <a:lnR w="12700">
                      <a:solidFill>
                        <a:srgbClr val="683C2D"/>
                      </a:solidFill>
                      <a:prstDash val="solid"/>
                    </a:lnR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40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O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683C2D"/>
                      </a:solidFill>
                      <a:prstDash val="solid"/>
                    </a:lnL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400" spc="-2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교통카드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815">
                    <a:lnR w="12700">
                      <a:solidFill>
                        <a:srgbClr val="683C2D"/>
                      </a:solidFill>
                      <a:prstDash val="solid"/>
                    </a:lnR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40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X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683C2D"/>
                      </a:solidFill>
                      <a:prstDash val="solid"/>
                    </a:lnL>
                    <a:lnR w="12700">
                      <a:solidFill>
                        <a:srgbClr val="683C2D"/>
                      </a:solidFill>
                      <a:prstDash val="solid"/>
                    </a:lnR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40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후불</a:t>
                      </a:r>
                      <a:r>
                        <a:rPr dirty="0" sz="1400" spc="-1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40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교통카드</a:t>
                      </a:r>
                      <a:r>
                        <a:rPr dirty="0" sz="1400" spc="-25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400" spc="-2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선택가능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683C2D"/>
                      </a:solidFill>
                      <a:prstDash val="solid"/>
                    </a:lnL>
                    <a:lnR w="12700">
                      <a:solidFill>
                        <a:srgbClr val="683C2D"/>
                      </a:solidFill>
                      <a:prstDash val="solid"/>
                    </a:lnR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40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후불</a:t>
                      </a:r>
                      <a:r>
                        <a:rPr dirty="0" sz="1400" spc="-15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40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교통카드</a:t>
                      </a:r>
                      <a:r>
                        <a:rPr dirty="0" sz="1400" spc="-25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400" spc="-20">
                          <a:solidFill>
                            <a:srgbClr val="683C2D"/>
                          </a:solidFill>
                          <a:latin typeface="맑은 고딕"/>
                          <a:cs typeface="맑은 고딕"/>
                        </a:rPr>
                        <a:t>선택가능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683C2D"/>
                      </a:solidFill>
                      <a:prstDash val="solid"/>
                    </a:lnL>
                    <a:lnT w="12700">
                      <a:solidFill>
                        <a:srgbClr val="683C2D"/>
                      </a:solidFill>
                      <a:prstDash val="solid"/>
                    </a:lnT>
                    <a:lnB w="12700">
                      <a:solidFill>
                        <a:srgbClr val="683C2D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4" name="object 4" descr=""/>
          <p:cNvGrpSpPr/>
          <p:nvPr/>
        </p:nvGrpSpPr>
        <p:grpSpPr>
          <a:xfrm>
            <a:off x="4469891" y="1161300"/>
            <a:ext cx="2095500" cy="582295"/>
            <a:chOff x="4469891" y="1161300"/>
            <a:chExt cx="2095500" cy="582295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9891" y="1171981"/>
              <a:ext cx="2095500" cy="492226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89703" y="1161300"/>
              <a:ext cx="2057400" cy="582155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4495799" y="1197864"/>
              <a:ext cx="1993900" cy="390525"/>
            </a:xfrm>
            <a:custGeom>
              <a:avLst/>
              <a:gdLst/>
              <a:ahLst/>
              <a:cxnLst/>
              <a:rect l="l" t="t" r="r" b="b"/>
              <a:pathLst>
                <a:path w="1993900" h="390525">
                  <a:moveTo>
                    <a:pt x="1928367" y="0"/>
                  </a:moveTo>
                  <a:lnTo>
                    <a:pt x="65024" y="0"/>
                  </a:lnTo>
                  <a:lnTo>
                    <a:pt x="39701" y="5105"/>
                  </a:lnTo>
                  <a:lnTo>
                    <a:pt x="19034" y="19034"/>
                  </a:lnTo>
                  <a:lnTo>
                    <a:pt x="5105" y="39701"/>
                  </a:lnTo>
                  <a:lnTo>
                    <a:pt x="0" y="65024"/>
                  </a:lnTo>
                  <a:lnTo>
                    <a:pt x="0" y="325120"/>
                  </a:lnTo>
                  <a:lnTo>
                    <a:pt x="5105" y="350442"/>
                  </a:lnTo>
                  <a:lnTo>
                    <a:pt x="19034" y="371109"/>
                  </a:lnTo>
                  <a:lnTo>
                    <a:pt x="39701" y="385038"/>
                  </a:lnTo>
                  <a:lnTo>
                    <a:pt x="65024" y="390144"/>
                  </a:lnTo>
                  <a:lnTo>
                    <a:pt x="1928367" y="390144"/>
                  </a:lnTo>
                  <a:lnTo>
                    <a:pt x="1953690" y="385038"/>
                  </a:lnTo>
                  <a:lnTo>
                    <a:pt x="1974357" y="371109"/>
                  </a:lnTo>
                  <a:lnTo>
                    <a:pt x="1988286" y="350442"/>
                  </a:lnTo>
                  <a:lnTo>
                    <a:pt x="1993391" y="325120"/>
                  </a:lnTo>
                  <a:lnTo>
                    <a:pt x="1993391" y="65024"/>
                  </a:lnTo>
                  <a:lnTo>
                    <a:pt x="1988286" y="39701"/>
                  </a:lnTo>
                  <a:lnTo>
                    <a:pt x="1974357" y="19034"/>
                  </a:lnTo>
                  <a:lnTo>
                    <a:pt x="1953690" y="5105"/>
                  </a:lnTo>
                  <a:lnTo>
                    <a:pt x="1928367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 descr=""/>
          <p:cNvSpPr txBox="1"/>
          <p:nvPr/>
        </p:nvSpPr>
        <p:spPr>
          <a:xfrm>
            <a:off x="4640960" y="1239139"/>
            <a:ext cx="170688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맑은 고딕"/>
                <a:cs typeface="맑은 고딕"/>
              </a:rPr>
              <a:t>신한 </a:t>
            </a:r>
            <a:r>
              <a:rPr dirty="0" sz="1800" spc="-10">
                <a:solidFill>
                  <a:srgbClr val="FFFFFF"/>
                </a:solidFill>
                <a:latin typeface="맑은 고딕"/>
                <a:cs typeface="맑은 고딕"/>
              </a:rPr>
              <a:t>체크카드형</a:t>
            </a:r>
            <a:endParaRPr sz="1800">
              <a:latin typeface="맑은 고딕"/>
              <a:cs typeface="맑은 고딕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7321295" y="1150632"/>
            <a:ext cx="2095500" cy="582295"/>
            <a:chOff x="7321295" y="1150632"/>
            <a:chExt cx="2095500" cy="582295"/>
          </a:xfrm>
        </p:grpSpPr>
        <p:pic>
          <p:nvPicPr>
            <p:cNvPr id="10" name="object 1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21295" y="1161313"/>
              <a:ext cx="2095500" cy="492226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41107" y="1150632"/>
              <a:ext cx="2057400" cy="582155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7347203" y="1187195"/>
              <a:ext cx="1993900" cy="390525"/>
            </a:xfrm>
            <a:custGeom>
              <a:avLst/>
              <a:gdLst/>
              <a:ahLst/>
              <a:cxnLst/>
              <a:rect l="l" t="t" r="r" b="b"/>
              <a:pathLst>
                <a:path w="1993900" h="390525">
                  <a:moveTo>
                    <a:pt x="1928368" y="0"/>
                  </a:moveTo>
                  <a:lnTo>
                    <a:pt x="65024" y="0"/>
                  </a:lnTo>
                  <a:lnTo>
                    <a:pt x="39701" y="5105"/>
                  </a:lnTo>
                  <a:lnTo>
                    <a:pt x="19034" y="19034"/>
                  </a:lnTo>
                  <a:lnTo>
                    <a:pt x="5105" y="39701"/>
                  </a:lnTo>
                  <a:lnTo>
                    <a:pt x="0" y="65024"/>
                  </a:lnTo>
                  <a:lnTo>
                    <a:pt x="0" y="325119"/>
                  </a:lnTo>
                  <a:lnTo>
                    <a:pt x="5105" y="350442"/>
                  </a:lnTo>
                  <a:lnTo>
                    <a:pt x="19034" y="371109"/>
                  </a:lnTo>
                  <a:lnTo>
                    <a:pt x="39701" y="385038"/>
                  </a:lnTo>
                  <a:lnTo>
                    <a:pt x="65024" y="390143"/>
                  </a:lnTo>
                  <a:lnTo>
                    <a:pt x="1928368" y="390143"/>
                  </a:lnTo>
                  <a:lnTo>
                    <a:pt x="1953690" y="385038"/>
                  </a:lnTo>
                  <a:lnTo>
                    <a:pt x="1974357" y="371109"/>
                  </a:lnTo>
                  <a:lnTo>
                    <a:pt x="1988286" y="350442"/>
                  </a:lnTo>
                  <a:lnTo>
                    <a:pt x="1993392" y="325119"/>
                  </a:lnTo>
                  <a:lnTo>
                    <a:pt x="1993392" y="65024"/>
                  </a:lnTo>
                  <a:lnTo>
                    <a:pt x="1988286" y="39701"/>
                  </a:lnTo>
                  <a:lnTo>
                    <a:pt x="1974357" y="19034"/>
                  </a:lnTo>
                  <a:lnTo>
                    <a:pt x="1953690" y="5105"/>
                  </a:lnTo>
                  <a:lnTo>
                    <a:pt x="1928368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"/>
          <p:cNvSpPr txBox="1"/>
          <p:nvPr/>
        </p:nvSpPr>
        <p:spPr>
          <a:xfrm>
            <a:off x="7492365" y="1228090"/>
            <a:ext cx="170688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맑은 고딕"/>
                <a:cs typeface="맑은 고딕"/>
              </a:rPr>
              <a:t>국민 </a:t>
            </a:r>
            <a:r>
              <a:rPr dirty="0" sz="1800" spc="-10">
                <a:solidFill>
                  <a:srgbClr val="FFFFFF"/>
                </a:solidFill>
                <a:latin typeface="맑은 고딕"/>
                <a:cs typeface="맑은 고딕"/>
              </a:rPr>
              <a:t>체크카드형</a:t>
            </a:r>
            <a:endParaRPr sz="1800">
              <a:latin typeface="맑은 고딕"/>
              <a:cs typeface="맑은 고딕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1993392" y="1161300"/>
            <a:ext cx="1355090" cy="582295"/>
            <a:chOff x="1993392" y="1161300"/>
            <a:chExt cx="1355090" cy="582295"/>
          </a:xfrm>
        </p:grpSpPr>
        <p:pic>
          <p:nvPicPr>
            <p:cNvPr id="15" name="object 15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93392" y="1171981"/>
              <a:ext cx="1354835" cy="492226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38172" y="1161300"/>
              <a:ext cx="1062240" cy="582155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2019300" y="1197864"/>
              <a:ext cx="1252855" cy="390525"/>
            </a:xfrm>
            <a:custGeom>
              <a:avLst/>
              <a:gdLst/>
              <a:ahLst/>
              <a:cxnLst/>
              <a:rect l="l" t="t" r="r" b="b"/>
              <a:pathLst>
                <a:path w="1252854" h="390525">
                  <a:moveTo>
                    <a:pt x="1187704" y="0"/>
                  </a:moveTo>
                  <a:lnTo>
                    <a:pt x="65024" y="0"/>
                  </a:lnTo>
                  <a:lnTo>
                    <a:pt x="39701" y="5105"/>
                  </a:lnTo>
                  <a:lnTo>
                    <a:pt x="19034" y="19034"/>
                  </a:lnTo>
                  <a:lnTo>
                    <a:pt x="5105" y="39701"/>
                  </a:lnTo>
                  <a:lnTo>
                    <a:pt x="0" y="65024"/>
                  </a:lnTo>
                  <a:lnTo>
                    <a:pt x="0" y="325120"/>
                  </a:lnTo>
                  <a:lnTo>
                    <a:pt x="5105" y="350442"/>
                  </a:lnTo>
                  <a:lnTo>
                    <a:pt x="19034" y="371109"/>
                  </a:lnTo>
                  <a:lnTo>
                    <a:pt x="39701" y="385038"/>
                  </a:lnTo>
                  <a:lnTo>
                    <a:pt x="65024" y="390144"/>
                  </a:lnTo>
                  <a:lnTo>
                    <a:pt x="1187704" y="390144"/>
                  </a:lnTo>
                  <a:lnTo>
                    <a:pt x="1213026" y="385038"/>
                  </a:lnTo>
                  <a:lnTo>
                    <a:pt x="1233693" y="371109"/>
                  </a:lnTo>
                  <a:lnTo>
                    <a:pt x="1247622" y="350442"/>
                  </a:lnTo>
                  <a:lnTo>
                    <a:pt x="1252727" y="325120"/>
                  </a:lnTo>
                  <a:lnTo>
                    <a:pt x="1252727" y="65024"/>
                  </a:lnTo>
                  <a:lnTo>
                    <a:pt x="1247622" y="39701"/>
                  </a:lnTo>
                  <a:lnTo>
                    <a:pt x="1233693" y="19034"/>
                  </a:lnTo>
                  <a:lnTo>
                    <a:pt x="1213026" y="5105"/>
                  </a:lnTo>
                  <a:lnTo>
                    <a:pt x="1187704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 descr=""/>
          <p:cNvSpPr txBox="1"/>
          <p:nvPr/>
        </p:nvSpPr>
        <p:spPr>
          <a:xfrm>
            <a:off x="2289429" y="1239139"/>
            <a:ext cx="71247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5">
                <a:solidFill>
                  <a:srgbClr val="FFFFFF"/>
                </a:solidFill>
                <a:latin typeface="맑은 고딕"/>
                <a:cs typeface="맑은 고딕"/>
              </a:rPr>
              <a:t>일반형</a:t>
            </a:r>
            <a:endParaRPr sz="1800">
              <a:latin typeface="맑은 고딕"/>
              <a:cs typeface="맑은 고딕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45336" y="1717548"/>
            <a:ext cx="2252472" cy="1668779"/>
          </a:xfrm>
          <a:prstGeom prst="rect">
            <a:avLst/>
          </a:prstGeom>
        </p:spPr>
      </p:pic>
      <p:pic>
        <p:nvPicPr>
          <p:cNvPr id="20" name="object 20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366259" y="1725167"/>
            <a:ext cx="2252472" cy="1667255"/>
          </a:xfrm>
          <a:prstGeom prst="rect">
            <a:avLst/>
          </a:prstGeom>
        </p:spPr>
      </p:pic>
      <p:grpSp>
        <p:nvGrpSpPr>
          <p:cNvPr id="21" name="object 21" descr=""/>
          <p:cNvGrpSpPr/>
          <p:nvPr/>
        </p:nvGrpSpPr>
        <p:grpSpPr>
          <a:xfrm>
            <a:off x="7188707" y="1712976"/>
            <a:ext cx="2242185" cy="1664335"/>
            <a:chOff x="7188707" y="1712976"/>
            <a:chExt cx="2242185" cy="1664335"/>
          </a:xfrm>
        </p:grpSpPr>
        <p:pic>
          <p:nvPicPr>
            <p:cNvPr id="22" name="object 2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72855" y="1712976"/>
              <a:ext cx="1057655" cy="1661160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188707" y="1712976"/>
              <a:ext cx="1057655" cy="1664208"/>
            </a:xfrm>
            <a:prstGeom prst="rect">
              <a:avLst/>
            </a:prstGeom>
          </p:spPr>
        </p:pic>
      </p:grpSp>
      <p:grpSp>
        <p:nvGrpSpPr>
          <p:cNvPr id="24" name="object 24" descr=""/>
          <p:cNvGrpSpPr/>
          <p:nvPr/>
        </p:nvGrpSpPr>
        <p:grpSpPr>
          <a:xfrm>
            <a:off x="0" y="32003"/>
            <a:ext cx="4177029" cy="677545"/>
            <a:chOff x="0" y="32003"/>
            <a:chExt cx="4177029" cy="677545"/>
          </a:xfrm>
        </p:grpSpPr>
        <p:pic>
          <p:nvPicPr>
            <p:cNvPr id="25" name="object 25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32003"/>
              <a:ext cx="697230" cy="677418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4131" y="32003"/>
              <a:ext cx="1317498" cy="677418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16736" y="32003"/>
              <a:ext cx="1012698" cy="677418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034539" y="32003"/>
              <a:ext cx="707898" cy="677418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447544" y="32003"/>
              <a:ext cx="1012697" cy="677418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163823" y="32003"/>
              <a:ext cx="1012698" cy="677418"/>
            </a:xfrm>
            <a:prstGeom prst="rect">
              <a:avLst/>
            </a:prstGeom>
          </p:spPr>
        </p:pic>
      </p:grp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62865">
              <a:lnSpc>
                <a:spcPct val="100000"/>
              </a:lnSpc>
              <a:spcBef>
                <a:spcPts val="100"/>
              </a:spcBef>
            </a:pPr>
            <a:r>
              <a:rPr dirty="0"/>
              <a:t>2. 학생증 유형 및 주요</a:t>
            </a:r>
            <a:r>
              <a:rPr dirty="0" spc="-5"/>
              <a:t> </a:t>
            </a:r>
            <a:r>
              <a:rPr dirty="0" spc="-25"/>
              <a:t>기능</a:t>
            </a:r>
          </a:p>
        </p:txBody>
      </p:sp>
      <p:sp>
        <p:nvSpPr>
          <p:cNvPr id="32" name="object 32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008888" y="1418844"/>
            <a:ext cx="2404110" cy="430530"/>
            <a:chOff x="1008888" y="1418844"/>
            <a:chExt cx="2404110" cy="43053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8888" y="1618500"/>
              <a:ext cx="2404110" cy="230746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1068324" y="1418844"/>
              <a:ext cx="2161540" cy="360045"/>
            </a:xfrm>
            <a:custGeom>
              <a:avLst/>
              <a:gdLst/>
              <a:ahLst/>
              <a:cxnLst/>
              <a:rect l="l" t="t" r="r" b="b"/>
              <a:pathLst>
                <a:path w="2161540" h="360044">
                  <a:moveTo>
                    <a:pt x="2101088" y="0"/>
                  </a:moveTo>
                  <a:lnTo>
                    <a:pt x="59943" y="0"/>
                  </a:lnTo>
                  <a:lnTo>
                    <a:pt x="36609" y="4704"/>
                  </a:lnTo>
                  <a:lnTo>
                    <a:pt x="17556" y="17541"/>
                  </a:lnTo>
                  <a:lnTo>
                    <a:pt x="4710" y="36593"/>
                  </a:lnTo>
                  <a:lnTo>
                    <a:pt x="0" y="59943"/>
                  </a:lnTo>
                  <a:lnTo>
                    <a:pt x="0" y="299719"/>
                  </a:lnTo>
                  <a:lnTo>
                    <a:pt x="4710" y="323070"/>
                  </a:lnTo>
                  <a:lnTo>
                    <a:pt x="17556" y="342122"/>
                  </a:lnTo>
                  <a:lnTo>
                    <a:pt x="36609" y="354959"/>
                  </a:lnTo>
                  <a:lnTo>
                    <a:pt x="59943" y="359663"/>
                  </a:lnTo>
                  <a:lnTo>
                    <a:pt x="2101088" y="359663"/>
                  </a:lnTo>
                  <a:lnTo>
                    <a:pt x="2124438" y="354959"/>
                  </a:lnTo>
                  <a:lnTo>
                    <a:pt x="2143490" y="342122"/>
                  </a:lnTo>
                  <a:lnTo>
                    <a:pt x="2156327" y="323070"/>
                  </a:lnTo>
                  <a:lnTo>
                    <a:pt x="2161032" y="299719"/>
                  </a:lnTo>
                  <a:lnTo>
                    <a:pt x="2161032" y="59943"/>
                  </a:lnTo>
                  <a:lnTo>
                    <a:pt x="2156327" y="36593"/>
                  </a:lnTo>
                  <a:lnTo>
                    <a:pt x="2143490" y="17541"/>
                  </a:lnTo>
                  <a:lnTo>
                    <a:pt x="2124438" y="4704"/>
                  </a:lnTo>
                  <a:lnTo>
                    <a:pt x="2101088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 txBox="1"/>
          <p:nvPr/>
        </p:nvSpPr>
        <p:spPr>
          <a:xfrm>
            <a:off x="1456436" y="1429257"/>
            <a:ext cx="1385570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도서관</a:t>
            </a:r>
            <a:r>
              <a:rPr dirty="0" sz="2000" spc="-25">
                <a:solidFill>
                  <a:srgbClr val="FFFFFF"/>
                </a:solidFill>
                <a:latin typeface="맑은 고딕"/>
                <a:cs typeface="맑은 고딕"/>
              </a:rPr>
              <a:t> 이용</a:t>
            </a:r>
            <a:endParaRPr sz="2000">
              <a:latin typeface="맑은 고딕"/>
              <a:cs typeface="맑은 고딕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1027175" y="3698747"/>
            <a:ext cx="2498725" cy="790575"/>
            <a:chOff x="1027175" y="3698747"/>
            <a:chExt cx="2498725" cy="790575"/>
          </a:xfrm>
        </p:grpSpPr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7175" y="4174235"/>
              <a:ext cx="2498598" cy="314579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1068323" y="3698747"/>
              <a:ext cx="2161540" cy="719455"/>
            </a:xfrm>
            <a:custGeom>
              <a:avLst/>
              <a:gdLst/>
              <a:ahLst/>
              <a:cxnLst/>
              <a:rect l="l" t="t" r="r" b="b"/>
              <a:pathLst>
                <a:path w="2161540" h="719454">
                  <a:moveTo>
                    <a:pt x="2041144" y="0"/>
                  </a:moveTo>
                  <a:lnTo>
                    <a:pt x="119887" y="0"/>
                  </a:lnTo>
                  <a:lnTo>
                    <a:pt x="73219" y="9427"/>
                  </a:lnTo>
                  <a:lnTo>
                    <a:pt x="35112" y="35131"/>
                  </a:lnTo>
                  <a:lnTo>
                    <a:pt x="9420" y="73241"/>
                  </a:lnTo>
                  <a:lnTo>
                    <a:pt x="0" y="119887"/>
                  </a:lnTo>
                  <a:lnTo>
                    <a:pt x="0" y="599439"/>
                  </a:lnTo>
                  <a:lnTo>
                    <a:pt x="9420" y="646086"/>
                  </a:lnTo>
                  <a:lnTo>
                    <a:pt x="35112" y="684196"/>
                  </a:lnTo>
                  <a:lnTo>
                    <a:pt x="73219" y="709900"/>
                  </a:lnTo>
                  <a:lnTo>
                    <a:pt x="119887" y="719327"/>
                  </a:lnTo>
                  <a:lnTo>
                    <a:pt x="2041144" y="719327"/>
                  </a:lnTo>
                  <a:lnTo>
                    <a:pt x="2087790" y="709900"/>
                  </a:lnTo>
                  <a:lnTo>
                    <a:pt x="2125900" y="684196"/>
                  </a:lnTo>
                  <a:lnTo>
                    <a:pt x="2151604" y="646086"/>
                  </a:lnTo>
                  <a:lnTo>
                    <a:pt x="2161032" y="599439"/>
                  </a:lnTo>
                  <a:lnTo>
                    <a:pt x="2161032" y="119887"/>
                  </a:lnTo>
                  <a:lnTo>
                    <a:pt x="2151604" y="73241"/>
                  </a:lnTo>
                  <a:lnTo>
                    <a:pt x="2125900" y="35131"/>
                  </a:lnTo>
                  <a:lnTo>
                    <a:pt x="2087790" y="9427"/>
                  </a:lnTo>
                  <a:lnTo>
                    <a:pt x="2041144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 descr=""/>
          <p:cNvSpPr txBox="1"/>
          <p:nvPr/>
        </p:nvSpPr>
        <p:spPr>
          <a:xfrm>
            <a:off x="1472564" y="3775075"/>
            <a:ext cx="1351915" cy="5607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2000" spc="-20">
                <a:solidFill>
                  <a:srgbClr val="FFFFFF"/>
                </a:solidFill>
                <a:latin typeface="맑은 고딕"/>
                <a:cs typeface="맑은 고딕"/>
              </a:rPr>
              <a:t>체크카드</a:t>
            </a:r>
            <a:endParaRPr sz="2000">
              <a:latin typeface="맑은 고딕"/>
              <a:cs typeface="맑은 고딕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dirty="0" sz="1500">
                <a:solidFill>
                  <a:srgbClr val="FFFFFF"/>
                </a:solidFill>
                <a:latin typeface="맑은 고딕"/>
                <a:cs typeface="맑은 고딕"/>
              </a:rPr>
              <a:t>(카드사별</a:t>
            </a:r>
            <a:r>
              <a:rPr dirty="0" sz="1500" spc="-5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1500" spc="-25">
                <a:solidFill>
                  <a:srgbClr val="FFFFFF"/>
                </a:solidFill>
                <a:latin typeface="맑은 고딕"/>
                <a:cs typeface="맑은 고딕"/>
              </a:rPr>
              <a:t>상이)</a:t>
            </a:r>
            <a:endParaRPr sz="1500">
              <a:latin typeface="맑은 고딕"/>
              <a:cs typeface="맑은 고딕"/>
            </a:endParaRPr>
          </a:p>
        </p:txBody>
      </p:sp>
      <p:grpSp>
        <p:nvGrpSpPr>
          <p:cNvPr id="10" name="object 10" descr=""/>
          <p:cNvGrpSpPr/>
          <p:nvPr/>
        </p:nvGrpSpPr>
        <p:grpSpPr>
          <a:xfrm>
            <a:off x="1008888" y="2558795"/>
            <a:ext cx="2404110" cy="430530"/>
            <a:chOff x="1008888" y="2558795"/>
            <a:chExt cx="2404110" cy="430530"/>
          </a:xfrm>
        </p:grpSpPr>
        <p:pic>
          <p:nvPicPr>
            <p:cNvPr id="11" name="object 11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8888" y="2758452"/>
              <a:ext cx="2404110" cy="230746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1068324" y="2558795"/>
              <a:ext cx="2161540" cy="360045"/>
            </a:xfrm>
            <a:custGeom>
              <a:avLst/>
              <a:gdLst/>
              <a:ahLst/>
              <a:cxnLst/>
              <a:rect l="l" t="t" r="r" b="b"/>
              <a:pathLst>
                <a:path w="2161540" h="360044">
                  <a:moveTo>
                    <a:pt x="2101088" y="0"/>
                  </a:moveTo>
                  <a:lnTo>
                    <a:pt x="59943" y="0"/>
                  </a:lnTo>
                  <a:lnTo>
                    <a:pt x="36609" y="4704"/>
                  </a:lnTo>
                  <a:lnTo>
                    <a:pt x="17556" y="17541"/>
                  </a:lnTo>
                  <a:lnTo>
                    <a:pt x="4710" y="36593"/>
                  </a:lnTo>
                  <a:lnTo>
                    <a:pt x="0" y="59943"/>
                  </a:lnTo>
                  <a:lnTo>
                    <a:pt x="0" y="299719"/>
                  </a:lnTo>
                  <a:lnTo>
                    <a:pt x="4710" y="323070"/>
                  </a:lnTo>
                  <a:lnTo>
                    <a:pt x="17556" y="342122"/>
                  </a:lnTo>
                  <a:lnTo>
                    <a:pt x="36609" y="354959"/>
                  </a:lnTo>
                  <a:lnTo>
                    <a:pt x="59943" y="359663"/>
                  </a:lnTo>
                  <a:lnTo>
                    <a:pt x="2101088" y="359663"/>
                  </a:lnTo>
                  <a:lnTo>
                    <a:pt x="2124438" y="354959"/>
                  </a:lnTo>
                  <a:lnTo>
                    <a:pt x="2143490" y="342122"/>
                  </a:lnTo>
                  <a:lnTo>
                    <a:pt x="2156327" y="323070"/>
                  </a:lnTo>
                  <a:lnTo>
                    <a:pt x="2161032" y="299719"/>
                  </a:lnTo>
                  <a:lnTo>
                    <a:pt x="2161032" y="59943"/>
                  </a:lnTo>
                  <a:lnTo>
                    <a:pt x="2156327" y="36593"/>
                  </a:lnTo>
                  <a:lnTo>
                    <a:pt x="2143490" y="17541"/>
                  </a:lnTo>
                  <a:lnTo>
                    <a:pt x="2124438" y="4704"/>
                  </a:lnTo>
                  <a:lnTo>
                    <a:pt x="2101088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"/>
          <p:cNvSpPr txBox="1"/>
          <p:nvPr/>
        </p:nvSpPr>
        <p:spPr>
          <a:xfrm>
            <a:off x="1627377" y="2569210"/>
            <a:ext cx="1043940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20">
                <a:solidFill>
                  <a:srgbClr val="FFFFFF"/>
                </a:solidFill>
                <a:latin typeface="맑은 고딕"/>
                <a:cs typeface="맑은 고딕"/>
              </a:rPr>
              <a:t>교통카드</a:t>
            </a:r>
            <a:endParaRPr sz="2000">
              <a:latin typeface="맑은 고딕"/>
              <a:cs typeface="맑은 고딕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1008888" y="5198364"/>
            <a:ext cx="2404110" cy="430530"/>
            <a:chOff x="1008888" y="5198364"/>
            <a:chExt cx="2404110" cy="430530"/>
          </a:xfrm>
        </p:grpSpPr>
        <p:pic>
          <p:nvPicPr>
            <p:cNvPr id="15" name="object 1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8888" y="5398008"/>
              <a:ext cx="2404110" cy="230746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1068324" y="5198364"/>
              <a:ext cx="2161540" cy="360045"/>
            </a:xfrm>
            <a:custGeom>
              <a:avLst/>
              <a:gdLst/>
              <a:ahLst/>
              <a:cxnLst/>
              <a:rect l="l" t="t" r="r" b="b"/>
              <a:pathLst>
                <a:path w="2161540" h="360045">
                  <a:moveTo>
                    <a:pt x="2101088" y="0"/>
                  </a:moveTo>
                  <a:lnTo>
                    <a:pt x="59943" y="0"/>
                  </a:lnTo>
                  <a:lnTo>
                    <a:pt x="36609" y="4704"/>
                  </a:lnTo>
                  <a:lnTo>
                    <a:pt x="17556" y="17541"/>
                  </a:lnTo>
                  <a:lnTo>
                    <a:pt x="4710" y="36593"/>
                  </a:lnTo>
                  <a:lnTo>
                    <a:pt x="0" y="59944"/>
                  </a:lnTo>
                  <a:lnTo>
                    <a:pt x="0" y="299720"/>
                  </a:lnTo>
                  <a:lnTo>
                    <a:pt x="4710" y="323070"/>
                  </a:lnTo>
                  <a:lnTo>
                    <a:pt x="17556" y="342122"/>
                  </a:lnTo>
                  <a:lnTo>
                    <a:pt x="36609" y="354959"/>
                  </a:lnTo>
                  <a:lnTo>
                    <a:pt x="59943" y="359664"/>
                  </a:lnTo>
                  <a:lnTo>
                    <a:pt x="2101088" y="359664"/>
                  </a:lnTo>
                  <a:lnTo>
                    <a:pt x="2124438" y="354959"/>
                  </a:lnTo>
                  <a:lnTo>
                    <a:pt x="2143490" y="342122"/>
                  </a:lnTo>
                  <a:lnTo>
                    <a:pt x="2156327" y="323070"/>
                  </a:lnTo>
                  <a:lnTo>
                    <a:pt x="2161032" y="299720"/>
                  </a:lnTo>
                  <a:lnTo>
                    <a:pt x="2161032" y="59944"/>
                  </a:lnTo>
                  <a:lnTo>
                    <a:pt x="2156327" y="36593"/>
                  </a:lnTo>
                  <a:lnTo>
                    <a:pt x="2143490" y="17541"/>
                  </a:lnTo>
                  <a:lnTo>
                    <a:pt x="2124438" y="4704"/>
                  </a:lnTo>
                  <a:lnTo>
                    <a:pt x="2101088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 descr=""/>
          <p:cNvSpPr txBox="1"/>
          <p:nvPr/>
        </p:nvSpPr>
        <p:spPr>
          <a:xfrm>
            <a:off x="1244600" y="5209108"/>
            <a:ext cx="1816735" cy="3314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80">
                <a:solidFill>
                  <a:srgbClr val="FFFFFF"/>
                </a:solidFill>
                <a:latin typeface="맑은 고딕"/>
                <a:cs typeface="맑은 고딕"/>
              </a:rPr>
              <a:t>교내</a:t>
            </a:r>
            <a:r>
              <a:rPr dirty="0" sz="2000" spc="-30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 spc="-114">
                <a:solidFill>
                  <a:srgbClr val="FFFFFF"/>
                </a:solidFill>
                <a:latin typeface="맑은 고딕"/>
                <a:cs typeface="맑은 고딕"/>
              </a:rPr>
              <a:t>서비스</a:t>
            </a:r>
            <a:r>
              <a:rPr dirty="0" sz="2000" spc="-30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 spc="-80">
                <a:solidFill>
                  <a:srgbClr val="FFFFFF"/>
                </a:solidFill>
                <a:latin typeface="맑은 고딕"/>
                <a:cs typeface="맑은 고딕"/>
              </a:rPr>
              <a:t>이용</a:t>
            </a:r>
            <a:endParaRPr sz="2000">
              <a:latin typeface="맑은 고딕"/>
              <a:cs typeface="맑은 고딕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3545585" y="1126363"/>
            <a:ext cx="2613025" cy="8489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도서관 </a:t>
            </a:r>
            <a:r>
              <a:rPr dirty="0" sz="1800" spc="-25">
                <a:solidFill>
                  <a:srgbClr val="683C2D"/>
                </a:solidFill>
                <a:latin typeface="맑은 고딕"/>
                <a:cs typeface="맑은 고딕"/>
              </a:rPr>
              <a:t>출입</a:t>
            </a:r>
            <a:endParaRPr sz="1800">
              <a:latin typeface="맑은 고딕"/>
              <a:cs typeface="맑은 고딕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도서자료 대출 및 </a:t>
            </a:r>
            <a:r>
              <a:rPr dirty="0" sz="1800" spc="-25">
                <a:solidFill>
                  <a:srgbClr val="683C2D"/>
                </a:solidFill>
                <a:latin typeface="맑은 고딕"/>
                <a:cs typeface="맑은 고딕"/>
              </a:rPr>
              <a:t>반납</a:t>
            </a:r>
            <a:endParaRPr sz="1800">
              <a:latin typeface="맑은 고딕"/>
              <a:cs typeface="맑은 고딕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열람실 좌석 </a:t>
            </a:r>
            <a:r>
              <a:rPr dirty="0" sz="1800" spc="-25">
                <a:solidFill>
                  <a:srgbClr val="683C2D"/>
                </a:solidFill>
                <a:latin typeface="맑은 고딕"/>
                <a:cs typeface="맑은 고딕"/>
              </a:rPr>
              <a:t>배정</a:t>
            </a:r>
            <a:endParaRPr sz="1800">
              <a:latin typeface="맑은 고딕"/>
              <a:cs typeface="맑은 고딕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3545585" y="2546680"/>
            <a:ext cx="381444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후불</a:t>
            </a:r>
            <a:r>
              <a:rPr dirty="0" sz="1800" spc="-2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교통카드</a:t>
            </a:r>
            <a:r>
              <a:rPr dirty="0" sz="1800" spc="-10">
                <a:solidFill>
                  <a:srgbClr val="683C2D"/>
                </a:solidFill>
                <a:latin typeface="맑은 고딕"/>
                <a:cs typeface="맑은 고딕"/>
              </a:rPr>
              <a:t> 기능(체크카드형만)</a:t>
            </a:r>
            <a:endParaRPr sz="1800">
              <a:latin typeface="맑은 고딕"/>
              <a:cs typeface="맑은 고딕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3545585" y="3727450"/>
            <a:ext cx="3918585" cy="7734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은행 </a:t>
            </a:r>
            <a:r>
              <a:rPr dirty="0" sz="1800" spc="-25">
                <a:solidFill>
                  <a:srgbClr val="683C2D"/>
                </a:solidFill>
                <a:latin typeface="맑은 고딕"/>
                <a:cs typeface="맑은 고딕"/>
              </a:rPr>
              <a:t>입출금</a:t>
            </a:r>
            <a:endParaRPr sz="1800">
              <a:latin typeface="맑은 고딕"/>
              <a:cs typeface="맑은 고딕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국내 신용카드 가맹점</a:t>
            </a:r>
            <a:r>
              <a:rPr dirty="0" sz="18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사용</a:t>
            </a:r>
            <a:r>
              <a:rPr dirty="0" sz="1800" spc="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가능 </a:t>
            </a:r>
            <a:r>
              <a:rPr dirty="0" sz="1800" spc="-50">
                <a:solidFill>
                  <a:srgbClr val="683C2D"/>
                </a:solidFill>
                <a:latin typeface="맑은 고딕"/>
                <a:cs typeface="맑은 고딕"/>
              </a:rPr>
              <a:t>등</a:t>
            </a:r>
            <a:endParaRPr sz="1800">
              <a:latin typeface="맑은 고딕"/>
              <a:cs typeface="맑은 고딕"/>
            </a:endParaRPr>
          </a:p>
          <a:p>
            <a:pPr marL="306705">
              <a:lnSpc>
                <a:spcPct val="100000"/>
              </a:lnSpc>
              <a:spcBef>
                <a:spcPts val="5"/>
              </a:spcBef>
            </a:pPr>
            <a:r>
              <a:rPr dirty="0" sz="1300" b="1">
                <a:solidFill>
                  <a:srgbClr val="FF0000"/>
                </a:solidFill>
                <a:latin typeface="맑은 고딕"/>
                <a:cs typeface="맑은 고딕"/>
              </a:rPr>
              <a:t>※카드사별</a:t>
            </a:r>
            <a:r>
              <a:rPr dirty="0" sz="1300" spc="-3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300" b="1">
                <a:solidFill>
                  <a:srgbClr val="FF0000"/>
                </a:solidFill>
                <a:latin typeface="맑은 고딕"/>
                <a:cs typeface="맑은 고딕"/>
              </a:rPr>
              <a:t>혜택은</a:t>
            </a:r>
            <a:r>
              <a:rPr dirty="0" sz="1300" spc="-3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300" b="1">
                <a:solidFill>
                  <a:srgbClr val="FF0000"/>
                </a:solidFill>
                <a:latin typeface="맑은 고딕"/>
                <a:cs typeface="맑은 고딕"/>
              </a:rPr>
              <a:t>카드사에</a:t>
            </a:r>
            <a:r>
              <a:rPr dirty="0" sz="1300" spc="-40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300" spc="-25" b="1">
                <a:solidFill>
                  <a:srgbClr val="FF0000"/>
                </a:solidFill>
                <a:latin typeface="맑은 고딕"/>
                <a:cs typeface="맑은 고딕"/>
              </a:rPr>
              <a:t>문의</a:t>
            </a:r>
            <a:endParaRPr sz="1300">
              <a:latin typeface="맑은 고딕"/>
              <a:cs typeface="맑은 고딕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3564128" y="5085029"/>
            <a:ext cx="2302510" cy="13982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증명서</a:t>
            </a:r>
            <a:r>
              <a:rPr dirty="0" sz="18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 spc="-25">
                <a:solidFill>
                  <a:srgbClr val="683C2D"/>
                </a:solidFill>
                <a:latin typeface="맑은 고딕"/>
                <a:cs typeface="맑은 고딕"/>
              </a:rPr>
              <a:t>발급</a:t>
            </a:r>
            <a:endParaRPr sz="1800">
              <a:latin typeface="맑은 고딕"/>
              <a:cs typeface="맑은 고딕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우산 </a:t>
            </a:r>
            <a:r>
              <a:rPr dirty="0" sz="1800" spc="-25">
                <a:solidFill>
                  <a:srgbClr val="683C2D"/>
                </a:solidFill>
                <a:latin typeface="맑은 고딕"/>
                <a:cs typeface="맑은 고딕"/>
              </a:rPr>
              <a:t>대여</a:t>
            </a:r>
            <a:endParaRPr sz="1800">
              <a:latin typeface="맑은 고딕"/>
              <a:cs typeface="맑은 고딕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휴대폰 </a:t>
            </a:r>
            <a:r>
              <a:rPr dirty="0" sz="1800" spc="-25">
                <a:solidFill>
                  <a:srgbClr val="683C2D"/>
                </a:solidFill>
                <a:latin typeface="맑은 고딕"/>
                <a:cs typeface="맑은 고딕"/>
              </a:rPr>
              <a:t>충전</a:t>
            </a:r>
            <a:endParaRPr sz="1800">
              <a:latin typeface="맑은 고딕"/>
              <a:cs typeface="맑은 고딕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팩스 및 스캔 </a:t>
            </a:r>
            <a:r>
              <a:rPr dirty="0" sz="1800" spc="-25">
                <a:solidFill>
                  <a:srgbClr val="683C2D"/>
                </a:solidFill>
                <a:latin typeface="맑은 고딕"/>
                <a:cs typeface="맑은 고딕"/>
              </a:rPr>
              <a:t>사용</a:t>
            </a:r>
            <a:endParaRPr sz="1800">
              <a:latin typeface="맑은 고딕"/>
              <a:cs typeface="맑은 고딕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강의실 대관 </a:t>
            </a:r>
            <a:r>
              <a:rPr dirty="0" sz="1800" spc="-25">
                <a:solidFill>
                  <a:srgbClr val="683C2D"/>
                </a:solidFill>
                <a:latin typeface="맑은 고딕"/>
                <a:cs typeface="맑은 고딕"/>
              </a:rPr>
              <a:t>서비스</a:t>
            </a:r>
            <a:endParaRPr sz="1800">
              <a:latin typeface="맑은 고딕"/>
              <a:cs typeface="맑은 고딕"/>
            </a:endParaRPr>
          </a:p>
        </p:txBody>
      </p:sp>
      <p:grpSp>
        <p:nvGrpSpPr>
          <p:cNvPr id="22" name="object 22" descr=""/>
          <p:cNvGrpSpPr/>
          <p:nvPr/>
        </p:nvGrpSpPr>
        <p:grpSpPr>
          <a:xfrm>
            <a:off x="0" y="32003"/>
            <a:ext cx="4177029" cy="677545"/>
            <a:chOff x="0" y="32003"/>
            <a:chExt cx="4177029" cy="677545"/>
          </a:xfrm>
        </p:grpSpPr>
        <p:pic>
          <p:nvPicPr>
            <p:cNvPr id="23" name="object 23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32003"/>
              <a:ext cx="697230" cy="677418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4131" y="32003"/>
              <a:ext cx="1317498" cy="677418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6736" y="32003"/>
              <a:ext cx="1012698" cy="677418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34539" y="32003"/>
              <a:ext cx="707898" cy="677418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47544" y="32003"/>
              <a:ext cx="1012697" cy="677418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163823" y="32003"/>
              <a:ext cx="1012698" cy="677418"/>
            </a:xfrm>
            <a:prstGeom prst="rect">
              <a:avLst/>
            </a:prstGeom>
          </p:spPr>
        </p:pic>
      </p:grp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62865">
              <a:lnSpc>
                <a:spcPct val="100000"/>
              </a:lnSpc>
              <a:spcBef>
                <a:spcPts val="100"/>
              </a:spcBef>
            </a:pPr>
            <a:r>
              <a:rPr dirty="0"/>
              <a:t>2. 학생증 유형 및 주요</a:t>
            </a:r>
            <a:r>
              <a:rPr dirty="0" spc="-5"/>
              <a:t> </a:t>
            </a:r>
            <a:r>
              <a:rPr dirty="0" spc="-25"/>
              <a:t>기능</a:t>
            </a:r>
          </a:p>
        </p:txBody>
      </p:sp>
      <p:sp>
        <p:nvSpPr>
          <p:cNvPr id="30" name="object 30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3218688" y="1804416"/>
            <a:ext cx="1507490" cy="1245235"/>
          </a:xfrm>
          <a:custGeom>
            <a:avLst/>
            <a:gdLst/>
            <a:ahLst/>
            <a:cxnLst/>
            <a:rect l="l" t="t" r="r" b="b"/>
            <a:pathLst>
              <a:path w="1507489" h="1245235">
                <a:moveTo>
                  <a:pt x="1299717" y="0"/>
                </a:moveTo>
                <a:lnTo>
                  <a:pt x="207517" y="0"/>
                </a:lnTo>
                <a:lnTo>
                  <a:pt x="159953" y="5483"/>
                </a:lnTo>
                <a:lnTo>
                  <a:pt x="116280" y="21101"/>
                </a:lnTo>
                <a:lnTo>
                  <a:pt x="77749" y="45606"/>
                </a:lnTo>
                <a:lnTo>
                  <a:pt x="45606" y="77749"/>
                </a:lnTo>
                <a:lnTo>
                  <a:pt x="21101" y="116280"/>
                </a:lnTo>
                <a:lnTo>
                  <a:pt x="5483" y="159953"/>
                </a:lnTo>
                <a:lnTo>
                  <a:pt x="0" y="207518"/>
                </a:lnTo>
                <a:lnTo>
                  <a:pt x="0" y="1037589"/>
                </a:lnTo>
                <a:lnTo>
                  <a:pt x="5483" y="1085154"/>
                </a:lnTo>
                <a:lnTo>
                  <a:pt x="21101" y="1128827"/>
                </a:lnTo>
                <a:lnTo>
                  <a:pt x="45606" y="1167358"/>
                </a:lnTo>
                <a:lnTo>
                  <a:pt x="77749" y="1199501"/>
                </a:lnTo>
                <a:lnTo>
                  <a:pt x="116280" y="1224006"/>
                </a:lnTo>
                <a:lnTo>
                  <a:pt x="159953" y="1239624"/>
                </a:lnTo>
                <a:lnTo>
                  <a:pt x="207517" y="1245108"/>
                </a:lnTo>
                <a:lnTo>
                  <a:pt x="1299717" y="1245108"/>
                </a:lnTo>
                <a:lnTo>
                  <a:pt x="1347282" y="1239624"/>
                </a:lnTo>
                <a:lnTo>
                  <a:pt x="1390955" y="1224006"/>
                </a:lnTo>
                <a:lnTo>
                  <a:pt x="1429486" y="1199501"/>
                </a:lnTo>
                <a:lnTo>
                  <a:pt x="1461629" y="1167358"/>
                </a:lnTo>
                <a:lnTo>
                  <a:pt x="1486134" y="1128827"/>
                </a:lnTo>
                <a:lnTo>
                  <a:pt x="1501752" y="1085154"/>
                </a:lnTo>
                <a:lnTo>
                  <a:pt x="1507236" y="1037589"/>
                </a:lnTo>
                <a:lnTo>
                  <a:pt x="1507236" y="207518"/>
                </a:lnTo>
                <a:lnTo>
                  <a:pt x="1501752" y="159953"/>
                </a:lnTo>
                <a:lnTo>
                  <a:pt x="1486134" y="116280"/>
                </a:lnTo>
                <a:lnTo>
                  <a:pt x="1461629" y="77749"/>
                </a:lnTo>
                <a:lnTo>
                  <a:pt x="1429486" y="45606"/>
                </a:lnTo>
                <a:lnTo>
                  <a:pt x="1390955" y="21101"/>
                </a:lnTo>
                <a:lnTo>
                  <a:pt x="1347282" y="5483"/>
                </a:lnTo>
                <a:lnTo>
                  <a:pt x="1299717" y="0"/>
                </a:lnTo>
                <a:close/>
              </a:path>
            </a:pathLst>
          </a:custGeom>
          <a:solidFill>
            <a:srgbClr val="F8971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3554729" y="2045969"/>
            <a:ext cx="836294" cy="7569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600" spc="-20">
                <a:solidFill>
                  <a:srgbClr val="FFFFFF"/>
                </a:solidFill>
                <a:latin typeface="맑은 고딕"/>
                <a:cs typeface="맑은 고딕"/>
              </a:rPr>
              <a:t>체크카드 </a:t>
            </a:r>
            <a:r>
              <a:rPr dirty="0" sz="1600" spc="-25">
                <a:solidFill>
                  <a:srgbClr val="FFFFFF"/>
                </a:solidFill>
                <a:latin typeface="맑은 고딕"/>
                <a:cs typeface="맑은 고딕"/>
              </a:rPr>
              <a:t>기능이 </a:t>
            </a:r>
            <a:r>
              <a:rPr dirty="0" sz="1600" spc="-20">
                <a:solidFill>
                  <a:srgbClr val="FFFFFF"/>
                </a:solidFill>
                <a:latin typeface="맑은 고딕"/>
                <a:cs typeface="맑은 고딕"/>
              </a:rPr>
              <a:t>필요하다</a:t>
            </a:r>
            <a:endParaRPr sz="1600">
              <a:latin typeface="맑은 고딕"/>
              <a:cs typeface="맑은 고딕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4868164" y="1796542"/>
            <a:ext cx="713740" cy="1279525"/>
          </a:xfrm>
          <a:custGeom>
            <a:avLst/>
            <a:gdLst/>
            <a:ahLst/>
            <a:cxnLst/>
            <a:rect l="l" t="t" r="r" b="b"/>
            <a:pathLst>
              <a:path w="713739" h="1279525">
                <a:moveTo>
                  <a:pt x="491236" y="0"/>
                </a:moveTo>
                <a:lnTo>
                  <a:pt x="565912" y="80772"/>
                </a:lnTo>
                <a:lnTo>
                  <a:pt x="0" y="604266"/>
                </a:lnTo>
                <a:lnTo>
                  <a:pt x="541655" y="1189990"/>
                </a:lnTo>
                <a:lnTo>
                  <a:pt x="460883" y="1264793"/>
                </a:lnTo>
                <a:lnTo>
                  <a:pt x="682371" y="1279271"/>
                </a:lnTo>
                <a:lnTo>
                  <a:pt x="685164" y="1057275"/>
                </a:lnTo>
                <a:lnTo>
                  <a:pt x="604393" y="1131951"/>
                </a:lnTo>
                <a:lnTo>
                  <a:pt x="120650" y="608965"/>
                </a:lnTo>
                <a:lnTo>
                  <a:pt x="623951" y="143510"/>
                </a:lnTo>
                <a:lnTo>
                  <a:pt x="698753" y="224282"/>
                </a:lnTo>
                <a:lnTo>
                  <a:pt x="713232" y="2794"/>
                </a:lnTo>
                <a:lnTo>
                  <a:pt x="491236" y="0"/>
                </a:lnTo>
                <a:close/>
              </a:path>
            </a:pathLst>
          </a:custGeom>
          <a:solidFill>
            <a:srgbClr val="F8971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 txBox="1"/>
          <p:nvPr/>
        </p:nvSpPr>
        <p:spPr>
          <a:xfrm>
            <a:off x="4963159" y="1717675"/>
            <a:ext cx="29781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30" b="1">
                <a:solidFill>
                  <a:srgbClr val="683C2D"/>
                </a:solidFill>
                <a:latin typeface="맑은 고딕"/>
                <a:cs typeface="맑은 고딕"/>
              </a:rPr>
              <a:t>Yes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5073522" y="3015233"/>
            <a:ext cx="27749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5" b="1">
                <a:solidFill>
                  <a:srgbClr val="683C2D"/>
                </a:solidFill>
                <a:latin typeface="맑은 고딕"/>
                <a:cs typeface="맑은 고딕"/>
              </a:rPr>
              <a:t>No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842772" y="2702051"/>
            <a:ext cx="1183005" cy="1280160"/>
          </a:xfrm>
          <a:custGeom>
            <a:avLst/>
            <a:gdLst/>
            <a:ahLst/>
            <a:cxnLst/>
            <a:rect l="l" t="t" r="r" b="b"/>
            <a:pathLst>
              <a:path w="1183005" h="1280160">
                <a:moveTo>
                  <a:pt x="985520" y="0"/>
                </a:moveTo>
                <a:lnTo>
                  <a:pt x="197103" y="0"/>
                </a:lnTo>
                <a:lnTo>
                  <a:pt x="151911" y="5206"/>
                </a:lnTo>
                <a:lnTo>
                  <a:pt x="110425" y="20037"/>
                </a:lnTo>
                <a:lnTo>
                  <a:pt x="73827" y="43307"/>
                </a:lnTo>
                <a:lnTo>
                  <a:pt x="43303" y="73833"/>
                </a:lnTo>
                <a:lnTo>
                  <a:pt x="20034" y="110430"/>
                </a:lnTo>
                <a:lnTo>
                  <a:pt x="5205" y="151915"/>
                </a:lnTo>
                <a:lnTo>
                  <a:pt x="0" y="197103"/>
                </a:lnTo>
                <a:lnTo>
                  <a:pt x="0" y="1083056"/>
                </a:lnTo>
                <a:lnTo>
                  <a:pt x="5205" y="1128244"/>
                </a:lnTo>
                <a:lnTo>
                  <a:pt x="20034" y="1169729"/>
                </a:lnTo>
                <a:lnTo>
                  <a:pt x="43303" y="1206326"/>
                </a:lnTo>
                <a:lnTo>
                  <a:pt x="73827" y="1236852"/>
                </a:lnTo>
                <a:lnTo>
                  <a:pt x="110425" y="1260122"/>
                </a:lnTo>
                <a:lnTo>
                  <a:pt x="151911" y="1274953"/>
                </a:lnTo>
                <a:lnTo>
                  <a:pt x="197103" y="1280160"/>
                </a:lnTo>
                <a:lnTo>
                  <a:pt x="985520" y="1280160"/>
                </a:lnTo>
                <a:lnTo>
                  <a:pt x="1030708" y="1274953"/>
                </a:lnTo>
                <a:lnTo>
                  <a:pt x="1072193" y="1260122"/>
                </a:lnTo>
                <a:lnTo>
                  <a:pt x="1108790" y="1236852"/>
                </a:lnTo>
                <a:lnTo>
                  <a:pt x="1139316" y="1206326"/>
                </a:lnTo>
                <a:lnTo>
                  <a:pt x="1162586" y="1169729"/>
                </a:lnTo>
                <a:lnTo>
                  <a:pt x="1177417" y="1128244"/>
                </a:lnTo>
                <a:lnTo>
                  <a:pt x="1182623" y="1083056"/>
                </a:lnTo>
                <a:lnTo>
                  <a:pt x="1182623" y="197103"/>
                </a:lnTo>
                <a:lnTo>
                  <a:pt x="1177417" y="151915"/>
                </a:lnTo>
                <a:lnTo>
                  <a:pt x="1162586" y="110430"/>
                </a:lnTo>
                <a:lnTo>
                  <a:pt x="1139316" y="73833"/>
                </a:lnTo>
                <a:lnTo>
                  <a:pt x="1108790" y="43307"/>
                </a:lnTo>
                <a:lnTo>
                  <a:pt x="1072193" y="20037"/>
                </a:lnTo>
                <a:lnTo>
                  <a:pt x="1030708" y="5206"/>
                </a:lnTo>
                <a:lnTo>
                  <a:pt x="985520" y="0"/>
                </a:lnTo>
                <a:close/>
              </a:path>
            </a:pathLst>
          </a:custGeom>
          <a:solidFill>
            <a:srgbClr val="F8971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987044" y="3083432"/>
            <a:ext cx="895350" cy="513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28575">
              <a:lnSpc>
                <a:spcPct val="100000"/>
              </a:lnSpc>
              <a:spcBef>
                <a:spcPts val="95"/>
              </a:spcBef>
            </a:pPr>
            <a:r>
              <a:rPr dirty="0" sz="1600" spc="-20">
                <a:solidFill>
                  <a:srgbClr val="FFFFFF"/>
                </a:solidFill>
                <a:latin typeface="맑은 고딕"/>
                <a:cs typeface="맑은 고딕"/>
              </a:rPr>
              <a:t>학생증이 필요하다!</a:t>
            </a:r>
            <a:endParaRPr sz="1600">
              <a:latin typeface="맑은 고딕"/>
              <a:cs typeface="맑은 고딕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2059813" y="2449702"/>
            <a:ext cx="1068705" cy="1938655"/>
          </a:xfrm>
          <a:custGeom>
            <a:avLst/>
            <a:gdLst/>
            <a:ahLst/>
            <a:cxnLst/>
            <a:rect l="l" t="t" r="r" b="b"/>
            <a:pathLst>
              <a:path w="1068705" h="1938654">
                <a:moveTo>
                  <a:pt x="1068705" y="0"/>
                </a:moveTo>
                <a:lnTo>
                  <a:pt x="797560" y="46482"/>
                </a:lnTo>
                <a:lnTo>
                  <a:pt x="869823" y="124587"/>
                </a:lnTo>
                <a:lnTo>
                  <a:pt x="0" y="929005"/>
                </a:lnTo>
                <a:lnTo>
                  <a:pt x="804418" y="1798828"/>
                </a:lnTo>
                <a:lnTo>
                  <a:pt x="726313" y="1871091"/>
                </a:lnTo>
                <a:lnTo>
                  <a:pt x="993013" y="1938655"/>
                </a:lnTo>
                <a:lnTo>
                  <a:pt x="946404" y="1667510"/>
                </a:lnTo>
                <a:lnTo>
                  <a:pt x="868299" y="1739773"/>
                </a:lnTo>
                <a:lnTo>
                  <a:pt x="122936" y="933831"/>
                </a:lnTo>
                <a:lnTo>
                  <a:pt x="928878" y="188468"/>
                </a:lnTo>
                <a:lnTo>
                  <a:pt x="1001141" y="266573"/>
                </a:lnTo>
                <a:lnTo>
                  <a:pt x="1068705" y="0"/>
                </a:lnTo>
                <a:close/>
              </a:path>
            </a:pathLst>
          </a:custGeom>
          <a:solidFill>
            <a:srgbClr val="F8971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2815844" y="2168779"/>
            <a:ext cx="29781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30" b="1">
                <a:solidFill>
                  <a:srgbClr val="683C2D"/>
                </a:solidFill>
                <a:latin typeface="맑은 고딕"/>
                <a:cs typeface="맑은 고딕"/>
              </a:rPr>
              <a:t>Yes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2815844" y="4435805"/>
            <a:ext cx="277495" cy="24002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5" b="1">
                <a:solidFill>
                  <a:srgbClr val="683C2D"/>
                </a:solidFill>
                <a:latin typeface="맑은 고딕"/>
                <a:cs typeface="맑은 고딕"/>
              </a:rPr>
              <a:t>No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3591814" y="4313682"/>
            <a:ext cx="5386705" cy="635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엔드림스</a:t>
            </a:r>
            <a:r>
              <a:rPr dirty="0" sz="2000" spc="-2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학생증개인정보동의</a:t>
            </a:r>
            <a:r>
              <a:rPr dirty="0" sz="2000" spc="-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&gt;</a:t>
            </a:r>
            <a:r>
              <a:rPr dirty="0" sz="2000" spc="-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u="sng" sz="20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발급안함</a:t>
            </a:r>
            <a:r>
              <a:rPr dirty="0" sz="2000" spc="-20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2000" spc="-25">
                <a:solidFill>
                  <a:srgbClr val="683C2D"/>
                </a:solidFill>
                <a:latin typeface="맑은 고딕"/>
                <a:cs typeface="맑은 고딕"/>
              </a:rPr>
              <a:t>선택</a:t>
            </a:r>
            <a:endParaRPr sz="20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</a:pP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(헤이영캠퍼스</a:t>
            </a:r>
            <a:r>
              <a:rPr dirty="0" sz="20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어플</a:t>
            </a:r>
            <a:r>
              <a:rPr dirty="0" sz="2000" spc="-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5">
                <a:solidFill>
                  <a:srgbClr val="683C2D"/>
                </a:solidFill>
                <a:latin typeface="맑은 고딕"/>
                <a:cs typeface="맑은 고딕"/>
              </a:rPr>
              <a:t>사용)</a:t>
            </a:r>
            <a:endParaRPr sz="2000">
              <a:latin typeface="맑은 고딕"/>
              <a:cs typeface="맑은 고딕"/>
            </a:endParaRPr>
          </a:p>
        </p:txBody>
      </p:sp>
      <p:grpSp>
        <p:nvGrpSpPr>
          <p:cNvPr id="13" name="object 13" descr=""/>
          <p:cNvGrpSpPr/>
          <p:nvPr/>
        </p:nvGrpSpPr>
        <p:grpSpPr>
          <a:xfrm>
            <a:off x="0" y="18288"/>
            <a:ext cx="3358515" cy="677545"/>
            <a:chOff x="0" y="18288"/>
            <a:chExt cx="3358515" cy="677545"/>
          </a:xfrm>
        </p:grpSpPr>
        <p:pic>
          <p:nvPicPr>
            <p:cNvPr id="14" name="object 1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8288"/>
              <a:ext cx="703326" cy="677418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0227" y="18288"/>
              <a:ext cx="1317498" cy="677418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22832" y="18288"/>
              <a:ext cx="1012697" cy="677418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40635" y="18288"/>
              <a:ext cx="1317498" cy="677418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69215">
              <a:lnSpc>
                <a:spcPct val="100000"/>
              </a:lnSpc>
              <a:spcBef>
                <a:spcPts val="100"/>
              </a:spcBef>
            </a:pPr>
            <a:r>
              <a:rPr dirty="0"/>
              <a:t>3.</a:t>
            </a:r>
            <a:r>
              <a:rPr dirty="0" spc="5"/>
              <a:t> </a:t>
            </a:r>
            <a:r>
              <a:rPr dirty="0"/>
              <a:t>학생증</a:t>
            </a:r>
            <a:r>
              <a:rPr dirty="0" spc="5"/>
              <a:t> </a:t>
            </a:r>
            <a:r>
              <a:rPr dirty="0"/>
              <a:t>선택</a:t>
            </a:r>
            <a:r>
              <a:rPr dirty="0" spc="10"/>
              <a:t> </a:t>
            </a:r>
            <a:r>
              <a:rPr dirty="0" spc="-25"/>
              <a:t>가이드</a:t>
            </a:r>
          </a:p>
        </p:txBody>
      </p:sp>
      <p:sp>
        <p:nvSpPr>
          <p:cNvPr id="19" name="object 19" descr=""/>
          <p:cNvSpPr/>
          <p:nvPr/>
        </p:nvSpPr>
        <p:spPr>
          <a:xfrm>
            <a:off x="5686044" y="2869692"/>
            <a:ext cx="1438910" cy="360045"/>
          </a:xfrm>
          <a:custGeom>
            <a:avLst/>
            <a:gdLst/>
            <a:ahLst/>
            <a:cxnLst/>
            <a:rect l="l" t="t" r="r" b="b"/>
            <a:pathLst>
              <a:path w="1438909" h="360044">
                <a:moveTo>
                  <a:pt x="1378711" y="0"/>
                </a:moveTo>
                <a:lnTo>
                  <a:pt x="59943" y="0"/>
                </a:lnTo>
                <a:lnTo>
                  <a:pt x="36593" y="4704"/>
                </a:lnTo>
                <a:lnTo>
                  <a:pt x="17541" y="17541"/>
                </a:lnTo>
                <a:lnTo>
                  <a:pt x="4704" y="36593"/>
                </a:lnTo>
                <a:lnTo>
                  <a:pt x="0" y="59944"/>
                </a:lnTo>
                <a:lnTo>
                  <a:pt x="0" y="299720"/>
                </a:lnTo>
                <a:lnTo>
                  <a:pt x="4704" y="323070"/>
                </a:lnTo>
                <a:lnTo>
                  <a:pt x="17541" y="342122"/>
                </a:lnTo>
                <a:lnTo>
                  <a:pt x="36593" y="354959"/>
                </a:lnTo>
                <a:lnTo>
                  <a:pt x="59943" y="359663"/>
                </a:lnTo>
                <a:lnTo>
                  <a:pt x="1378711" y="359663"/>
                </a:lnTo>
                <a:lnTo>
                  <a:pt x="1402062" y="354959"/>
                </a:lnTo>
                <a:lnTo>
                  <a:pt x="1421114" y="342122"/>
                </a:lnTo>
                <a:lnTo>
                  <a:pt x="1433951" y="323070"/>
                </a:lnTo>
                <a:lnTo>
                  <a:pt x="1438655" y="299720"/>
                </a:lnTo>
                <a:lnTo>
                  <a:pt x="1438655" y="59944"/>
                </a:lnTo>
                <a:lnTo>
                  <a:pt x="1433951" y="36593"/>
                </a:lnTo>
                <a:lnTo>
                  <a:pt x="1421114" y="17541"/>
                </a:lnTo>
                <a:lnTo>
                  <a:pt x="1402062" y="4704"/>
                </a:lnTo>
                <a:lnTo>
                  <a:pt x="1378711" y="0"/>
                </a:lnTo>
                <a:close/>
              </a:path>
            </a:pathLst>
          </a:custGeom>
          <a:solidFill>
            <a:srgbClr val="F8971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 txBox="1"/>
          <p:nvPr/>
        </p:nvSpPr>
        <p:spPr>
          <a:xfrm>
            <a:off x="5672454" y="2912491"/>
            <a:ext cx="3574415" cy="6178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429895">
              <a:lnSpc>
                <a:spcPct val="100000"/>
              </a:lnSpc>
              <a:spcBef>
                <a:spcPts val="95"/>
              </a:spcBef>
            </a:pPr>
            <a:r>
              <a:rPr dirty="0" sz="1600" spc="-25">
                <a:solidFill>
                  <a:srgbClr val="FFFFFF"/>
                </a:solidFill>
                <a:latin typeface="맑은 고딕"/>
                <a:cs typeface="맑은 고딕"/>
              </a:rPr>
              <a:t>일반형</a:t>
            </a:r>
            <a:endParaRPr sz="16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1310"/>
              </a:spcBef>
            </a:pPr>
            <a:r>
              <a:rPr dirty="0" sz="1200" b="1">
                <a:solidFill>
                  <a:srgbClr val="683C2D"/>
                </a:solidFill>
                <a:latin typeface="맑은 고딕"/>
                <a:cs typeface="맑은 고딕"/>
              </a:rPr>
              <a:t>※ 일반형으로 발급</a:t>
            </a:r>
            <a:r>
              <a:rPr dirty="0" sz="1200" spc="-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 b="1">
                <a:solidFill>
                  <a:srgbClr val="683C2D"/>
                </a:solidFill>
                <a:latin typeface="맑은 고딕"/>
                <a:cs typeface="맑은 고딕"/>
              </a:rPr>
              <a:t>후</a:t>
            </a:r>
            <a:r>
              <a:rPr dirty="0" sz="1200" spc="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 b="1">
                <a:solidFill>
                  <a:srgbClr val="683C2D"/>
                </a:solidFill>
                <a:latin typeface="맑은 고딕"/>
                <a:cs typeface="맑은 고딕"/>
              </a:rPr>
              <a:t>추후</a:t>
            </a:r>
            <a:r>
              <a:rPr dirty="0" sz="1200" spc="-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 b="1">
                <a:solidFill>
                  <a:srgbClr val="683C2D"/>
                </a:solidFill>
                <a:latin typeface="맑은 고딕"/>
                <a:cs typeface="맑은 고딕"/>
              </a:rPr>
              <a:t>신한은행</a:t>
            </a:r>
            <a:r>
              <a:rPr dirty="0" sz="1200" spc="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 b="1">
                <a:solidFill>
                  <a:srgbClr val="683C2D"/>
                </a:solidFill>
                <a:latin typeface="맑은 고딕"/>
                <a:cs typeface="맑은 고딕"/>
              </a:rPr>
              <a:t>계좌연동</a:t>
            </a:r>
            <a:r>
              <a:rPr dirty="0" sz="1200" spc="-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 spc="-25" b="1">
                <a:solidFill>
                  <a:srgbClr val="683C2D"/>
                </a:solidFill>
                <a:latin typeface="맑은 고딕"/>
                <a:cs typeface="맑은 고딕"/>
              </a:rPr>
              <a:t>가능</a:t>
            </a:r>
            <a:endParaRPr sz="1200">
              <a:latin typeface="맑은 고딕"/>
              <a:cs typeface="맑은 고딕"/>
            </a:endParaRPr>
          </a:p>
        </p:txBody>
      </p:sp>
      <p:sp>
        <p:nvSpPr>
          <p:cNvPr id="21" name="object 21" descr=""/>
          <p:cNvSpPr/>
          <p:nvPr/>
        </p:nvSpPr>
        <p:spPr>
          <a:xfrm>
            <a:off x="5686044" y="1658111"/>
            <a:ext cx="1438910" cy="360045"/>
          </a:xfrm>
          <a:custGeom>
            <a:avLst/>
            <a:gdLst/>
            <a:ahLst/>
            <a:cxnLst/>
            <a:rect l="l" t="t" r="r" b="b"/>
            <a:pathLst>
              <a:path w="1438909" h="360044">
                <a:moveTo>
                  <a:pt x="1378711" y="0"/>
                </a:moveTo>
                <a:lnTo>
                  <a:pt x="59943" y="0"/>
                </a:lnTo>
                <a:lnTo>
                  <a:pt x="36593" y="4704"/>
                </a:lnTo>
                <a:lnTo>
                  <a:pt x="17541" y="17541"/>
                </a:lnTo>
                <a:lnTo>
                  <a:pt x="4704" y="36593"/>
                </a:lnTo>
                <a:lnTo>
                  <a:pt x="0" y="59943"/>
                </a:lnTo>
                <a:lnTo>
                  <a:pt x="0" y="299720"/>
                </a:lnTo>
                <a:lnTo>
                  <a:pt x="4704" y="323070"/>
                </a:lnTo>
                <a:lnTo>
                  <a:pt x="17541" y="342122"/>
                </a:lnTo>
                <a:lnTo>
                  <a:pt x="36593" y="354959"/>
                </a:lnTo>
                <a:lnTo>
                  <a:pt x="59943" y="359663"/>
                </a:lnTo>
                <a:lnTo>
                  <a:pt x="1378711" y="359663"/>
                </a:lnTo>
                <a:lnTo>
                  <a:pt x="1402062" y="354959"/>
                </a:lnTo>
                <a:lnTo>
                  <a:pt x="1421114" y="342122"/>
                </a:lnTo>
                <a:lnTo>
                  <a:pt x="1433951" y="323070"/>
                </a:lnTo>
                <a:lnTo>
                  <a:pt x="1438655" y="299720"/>
                </a:lnTo>
                <a:lnTo>
                  <a:pt x="1438655" y="59943"/>
                </a:lnTo>
                <a:lnTo>
                  <a:pt x="1433951" y="36593"/>
                </a:lnTo>
                <a:lnTo>
                  <a:pt x="1421114" y="17541"/>
                </a:lnTo>
                <a:lnTo>
                  <a:pt x="1402062" y="4704"/>
                </a:lnTo>
                <a:lnTo>
                  <a:pt x="1378711" y="0"/>
                </a:lnTo>
                <a:close/>
              </a:path>
            </a:pathLst>
          </a:custGeom>
          <a:solidFill>
            <a:srgbClr val="F8971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 txBox="1"/>
          <p:nvPr/>
        </p:nvSpPr>
        <p:spPr>
          <a:xfrm>
            <a:off x="5886958" y="1700529"/>
            <a:ext cx="103886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0">
                <a:solidFill>
                  <a:srgbClr val="FFFFFF"/>
                </a:solidFill>
                <a:latin typeface="맑은 고딕"/>
                <a:cs typeface="맑은 고딕"/>
              </a:rPr>
              <a:t>체크카드형</a:t>
            </a:r>
            <a:endParaRPr sz="1600">
              <a:latin typeface="맑은 고딕"/>
              <a:cs typeface="맑은 고딕"/>
            </a:endParaRPr>
          </a:p>
        </p:txBody>
      </p:sp>
      <p:sp>
        <p:nvSpPr>
          <p:cNvPr id="23" name="object 23" descr=""/>
          <p:cNvSpPr/>
          <p:nvPr/>
        </p:nvSpPr>
        <p:spPr>
          <a:xfrm>
            <a:off x="7170419" y="1560067"/>
            <a:ext cx="325755" cy="610870"/>
          </a:xfrm>
          <a:custGeom>
            <a:avLst/>
            <a:gdLst/>
            <a:ahLst/>
            <a:cxnLst/>
            <a:rect l="l" t="t" r="r" b="b"/>
            <a:pathLst>
              <a:path w="325754" h="610869">
                <a:moveTo>
                  <a:pt x="319785" y="0"/>
                </a:moveTo>
                <a:lnTo>
                  <a:pt x="238632" y="13970"/>
                </a:lnTo>
                <a:lnTo>
                  <a:pt x="260350" y="37337"/>
                </a:lnTo>
                <a:lnTo>
                  <a:pt x="0" y="278003"/>
                </a:lnTo>
                <a:lnTo>
                  <a:pt x="268858" y="568706"/>
                </a:lnTo>
                <a:lnTo>
                  <a:pt x="245490" y="590423"/>
                </a:lnTo>
                <a:lnTo>
                  <a:pt x="325374" y="610616"/>
                </a:lnTo>
                <a:lnTo>
                  <a:pt x="311403" y="529463"/>
                </a:lnTo>
                <a:lnTo>
                  <a:pt x="288035" y="551053"/>
                </a:lnTo>
                <a:lnTo>
                  <a:pt x="36829" y="279527"/>
                </a:lnTo>
                <a:lnTo>
                  <a:pt x="278002" y="56387"/>
                </a:lnTo>
                <a:lnTo>
                  <a:pt x="299593" y="79756"/>
                </a:lnTo>
                <a:lnTo>
                  <a:pt x="319785" y="0"/>
                </a:lnTo>
                <a:close/>
              </a:path>
            </a:pathLst>
          </a:custGeom>
          <a:solidFill>
            <a:srgbClr val="F8971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/>
          <p:nvPr/>
        </p:nvSpPr>
        <p:spPr>
          <a:xfrm>
            <a:off x="7601711" y="1400555"/>
            <a:ext cx="1440180" cy="360045"/>
          </a:xfrm>
          <a:custGeom>
            <a:avLst/>
            <a:gdLst/>
            <a:ahLst/>
            <a:cxnLst/>
            <a:rect l="l" t="t" r="r" b="b"/>
            <a:pathLst>
              <a:path w="1440179" h="360044">
                <a:moveTo>
                  <a:pt x="1380236" y="0"/>
                </a:moveTo>
                <a:lnTo>
                  <a:pt x="59944" y="0"/>
                </a:lnTo>
                <a:lnTo>
                  <a:pt x="36593" y="4704"/>
                </a:lnTo>
                <a:lnTo>
                  <a:pt x="17541" y="17541"/>
                </a:lnTo>
                <a:lnTo>
                  <a:pt x="4704" y="36593"/>
                </a:lnTo>
                <a:lnTo>
                  <a:pt x="0" y="59944"/>
                </a:lnTo>
                <a:lnTo>
                  <a:pt x="0" y="299720"/>
                </a:lnTo>
                <a:lnTo>
                  <a:pt x="4704" y="323070"/>
                </a:lnTo>
                <a:lnTo>
                  <a:pt x="17541" y="342122"/>
                </a:lnTo>
                <a:lnTo>
                  <a:pt x="36593" y="354959"/>
                </a:lnTo>
                <a:lnTo>
                  <a:pt x="59944" y="359664"/>
                </a:lnTo>
                <a:lnTo>
                  <a:pt x="1380236" y="359664"/>
                </a:lnTo>
                <a:lnTo>
                  <a:pt x="1403586" y="354959"/>
                </a:lnTo>
                <a:lnTo>
                  <a:pt x="1422638" y="342122"/>
                </a:lnTo>
                <a:lnTo>
                  <a:pt x="1435475" y="323070"/>
                </a:lnTo>
                <a:lnTo>
                  <a:pt x="1440180" y="299720"/>
                </a:lnTo>
                <a:lnTo>
                  <a:pt x="1440180" y="59944"/>
                </a:lnTo>
                <a:lnTo>
                  <a:pt x="1435475" y="36593"/>
                </a:lnTo>
                <a:lnTo>
                  <a:pt x="1422638" y="17541"/>
                </a:lnTo>
                <a:lnTo>
                  <a:pt x="1403586" y="4704"/>
                </a:lnTo>
                <a:lnTo>
                  <a:pt x="1380236" y="0"/>
                </a:lnTo>
                <a:close/>
              </a:path>
            </a:pathLst>
          </a:custGeom>
          <a:solidFill>
            <a:srgbClr val="F8971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 txBox="1"/>
          <p:nvPr/>
        </p:nvSpPr>
        <p:spPr>
          <a:xfrm>
            <a:off x="7904226" y="1443354"/>
            <a:ext cx="836294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20">
                <a:solidFill>
                  <a:srgbClr val="FFFFFF"/>
                </a:solidFill>
                <a:latin typeface="맑은 고딕"/>
                <a:cs typeface="맑은 고딕"/>
              </a:rPr>
              <a:t>국민은행</a:t>
            </a:r>
            <a:endParaRPr sz="1600">
              <a:latin typeface="맑은 고딕"/>
              <a:cs typeface="맑은 고딕"/>
            </a:endParaRPr>
          </a:p>
        </p:txBody>
      </p:sp>
      <p:sp>
        <p:nvSpPr>
          <p:cNvPr id="26" name="object 26" descr=""/>
          <p:cNvSpPr/>
          <p:nvPr/>
        </p:nvSpPr>
        <p:spPr>
          <a:xfrm>
            <a:off x="7601711" y="2022348"/>
            <a:ext cx="1440180" cy="360045"/>
          </a:xfrm>
          <a:custGeom>
            <a:avLst/>
            <a:gdLst/>
            <a:ahLst/>
            <a:cxnLst/>
            <a:rect l="l" t="t" r="r" b="b"/>
            <a:pathLst>
              <a:path w="1440179" h="360044">
                <a:moveTo>
                  <a:pt x="1380236" y="0"/>
                </a:moveTo>
                <a:lnTo>
                  <a:pt x="59944" y="0"/>
                </a:lnTo>
                <a:lnTo>
                  <a:pt x="36593" y="4704"/>
                </a:lnTo>
                <a:lnTo>
                  <a:pt x="17541" y="17541"/>
                </a:lnTo>
                <a:lnTo>
                  <a:pt x="4704" y="36593"/>
                </a:lnTo>
                <a:lnTo>
                  <a:pt x="0" y="59943"/>
                </a:lnTo>
                <a:lnTo>
                  <a:pt x="0" y="299719"/>
                </a:lnTo>
                <a:lnTo>
                  <a:pt x="4704" y="323070"/>
                </a:lnTo>
                <a:lnTo>
                  <a:pt x="17541" y="342122"/>
                </a:lnTo>
                <a:lnTo>
                  <a:pt x="36593" y="354959"/>
                </a:lnTo>
                <a:lnTo>
                  <a:pt x="59944" y="359663"/>
                </a:lnTo>
                <a:lnTo>
                  <a:pt x="1380236" y="359663"/>
                </a:lnTo>
                <a:lnTo>
                  <a:pt x="1403586" y="354959"/>
                </a:lnTo>
                <a:lnTo>
                  <a:pt x="1422638" y="342122"/>
                </a:lnTo>
                <a:lnTo>
                  <a:pt x="1435475" y="323070"/>
                </a:lnTo>
                <a:lnTo>
                  <a:pt x="1440180" y="299719"/>
                </a:lnTo>
                <a:lnTo>
                  <a:pt x="1440180" y="59943"/>
                </a:lnTo>
                <a:lnTo>
                  <a:pt x="1435475" y="36593"/>
                </a:lnTo>
                <a:lnTo>
                  <a:pt x="1422638" y="17541"/>
                </a:lnTo>
                <a:lnTo>
                  <a:pt x="1403586" y="4704"/>
                </a:lnTo>
                <a:lnTo>
                  <a:pt x="1380236" y="0"/>
                </a:lnTo>
                <a:close/>
              </a:path>
            </a:pathLst>
          </a:custGeom>
          <a:solidFill>
            <a:srgbClr val="F8971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 txBox="1"/>
          <p:nvPr/>
        </p:nvSpPr>
        <p:spPr>
          <a:xfrm>
            <a:off x="7904226" y="2064766"/>
            <a:ext cx="836294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20">
                <a:solidFill>
                  <a:srgbClr val="FFFFFF"/>
                </a:solidFill>
                <a:latin typeface="맑은 고딕"/>
                <a:cs typeface="맑은 고딕"/>
              </a:rPr>
              <a:t>신한은행</a:t>
            </a:r>
            <a:endParaRPr sz="1600">
              <a:latin typeface="맑은 고딕"/>
              <a:cs typeface="맑은 고딕"/>
            </a:endParaRPr>
          </a:p>
        </p:txBody>
      </p:sp>
      <p:sp>
        <p:nvSpPr>
          <p:cNvPr id="28" name="object 28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32003"/>
            <a:ext cx="3821429" cy="677545"/>
            <a:chOff x="0" y="32003"/>
            <a:chExt cx="3821429" cy="67754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2003"/>
              <a:ext cx="646938" cy="67741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840" y="32003"/>
              <a:ext cx="1012697" cy="67741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1644" y="32003"/>
              <a:ext cx="1012697" cy="677418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79448" y="32003"/>
              <a:ext cx="707898" cy="677418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92451" y="32003"/>
              <a:ext cx="1012698" cy="677418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08732" y="32003"/>
              <a:ext cx="1012697" cy="677418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4. 신청 기간</a:t>
            </a:r>
            <a:r>
              <a:rPr dirty="0" spc="5"/>
              <a:t> </a:t>
            </a:r>
            <a:r>
              <a:rPr dirty="0"/>
              <a:t>및 수령</a:t>
            </a:r>
            <a:r>
              <a:rPr dirty="0" spc="-10"/>
              <a:t> </a:t>
            </a:r>
            <a:r>
              <a:rPr dirty="0" spc="-25"/>
              <a:t>안내</a:t>
            </a:r>
          </a:p>
        </p:txBody>
      </p:sp>
      <p:grpSp>
        <p:nvGrpSpPr>
          <p:cNvPr id="10" name="object 10" descr=""/>
          <p:cNvGrpSpPr/>
          <p:nvPr/>
        </p:nvGrpSpPr>
        <p:grpSpPr>
          <a:xfrm>
            <a:off x="190500" y="868680"/>
            <a:ext cx="3026410" cy="874394"/>
            <a:chOff x="190500" y="868680"/>
            <a:chExt cx="3026410" cy="874394"/>
          </a:xfrm>
        </p:grpSpPr>
        <p:pic>
          <p:nvPicPr>
            <p:cNvPr id="11" name="object 1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0500" y="1193292"/>
              <a:ext cx="3025902" cy="549401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199644" y="868680"/>
              <a:ext cx="3009900" cy="425450"/>
            </a:xfrm>
            <a:custGeom>
              <a:avLst/>
              <a:gdLst/>
              <a:ahLst/>
              <a:cxnLst/>
              <a:rect l="l" t="t" r="r" b="b"/>
              <a:pathLst>
                <a:path w="3009900" h="425450">
                  <a:moveTo>
                    <a:pt x="2939034" y="0"/>
                  </a:moveTo>
                  <a:lnTo>
                    <a:pt x="70866" y="0"/>
                  </a:lnTo>
                  <a:lnTo>
                    <a:pt x="43280" y="5572"/>
                  </a:lnTo>
                  <a:lnTo>
                    <a:pt x="20754" y="20764"/>
                  </a:lnTo>
                  <a:lnTo>
                    <a:pt x="5568" y="43291"/>
                  </a:lnTo>
                  <a:lnTo>
                    <a:pt x="0" y="70866"/>
                  </a:lnTo>
                  <a:lnTo>
                    <a:pt x="0" y="354330"/>
                  </a:lnTo>
                  <a:lnTo>
                    <a:pt x="5568" y="381904"/>
                  </a:lnTo>
                  <a:lnTo>
                    <a:pt x="20754" y="404431"/>
                  </a:lnTo>
                  <a:lnTo>
                    <a:pt x="43280" y="419623"/>
                  </a:lnTo>
                  <a:lnTo>
                    <a:pt x="70866" y="425196"/>
                  </a:lnTo>
                  <a:lnTo>
                    <a:pt x="2939034" y="425196"/>
                  </a:lnTo>
                  <a:lnTo>
                    <a:pt x="2966608" y="419623"/>
                  </a:lnTo>
                  <a:lnTo>
                    <a:pt x="2989135" y="404431"/>
                  </a:lnTo>
                  <a:lnTo>
                    <a:pt x="3004327" y="381904"/>
                  </a:lnTo>
                  <a:lnTo>
                    <a:pt x="3009900" y="354330"/>
                  </a:lnTo>
                  <a:lnTo>
                    <a:pt x="3009900" y="70866"/>
                  </a:lnTo>
                  <a:lnTo>
                    <a:pt x="3004327" y="43291"/>
                  </a:lnTo>
                  <a:lnTo>
                    <a:pt x="2989135" y="20764"/>
                  </a:lnTo>
                  <a:lnTo>
                    <a:pt x="2966608" y="5572"/>
                  </a:lnTo>
                  <a:lnTo>
                    <a:pt x="2939034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"/>
          <p:cNvSpPr txBox="1"/>
          <p:nvPr/>
        </p:nvSpPr>
        <p:spPr>
          <a:xfrm>
            <a:off x="218338" y="911097"/>
            <a:ext cx="9416415" cy="571436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63195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신청</a:t>
            </a:r>
            <a:r>
              <a:rPr dirty="0" sz="2000" spc="-5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기간</a:t>
            </a:r>
            <a:r>
              <a:rPr dirty="0" sz="2000" spc="-2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및</a:t>
            </a:r>
            <a:r>
              <a:rPr dirty="0" sz="2000" spc="-1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수령</a:t>
            </a:r>
            <a:r>
              <a:rPr dirty="0" sz="2000" spc="-1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 spc="-25">
                <a:solidFill>
                  <a:srgbClr val="FFFFFF"/>
                </a:solidFill>
                <a:latin typeface="맑은 고딕"/>
                <a:cs typeface="맑은 고딕"/>
              </a:rPr>
              <a:t>절차</a:t>
            </a:r>
            <a:endParaRPr sz="20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00">
              <a:latin typeface="맑은 고딕"/>
              <a:cs typeface="맑은 고딕"/>
            </a:endParaRPr>
          </a:p>
          <a:p>
            <a:pPr marL="355600" indent="-343535">
              <a:lnSpc>
                <a:spcPct val="100000"/>
              </a:lnSpc>
              <a:buAutoNum type="arabicPeriod"/>
              <a:tabLst>
                <a:tab pos="356235" algn="l"/>
              </a:tabLst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안내</a:t>
            </a:r>
            <a:r>
              <a:rPr dirty="0" sz="2000" spc="-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대상</a:t>
            </a:r>
            <a:r>
              <a:rPr dirty="0" sz="20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:</a:t>
            </a:r>
            <a:r>
              <a:rPr dirty="0" sz="2000" spc="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10">
                <a:solidFill>
                  <a:srgbClr val="683C2D"/>
                </a:solidFill>
                <a:latin typeface="맑은 고딕"/>
                <a:cs typeface="맑은 고딕"/>
              </a:rPr>
              <a:t>2026-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2학기</a:t>
            </a:r>
            <a:r>
              <a:rPr dirty="0" sz="20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일반대학원</a:t>
            </a:r>
            <a:r>
              <a:rPr dirty="0" sz="2000" spc="-10">
                <a:solidFill>
                  <a:srgbClr val="683C2D"/>
                </a:solidFill>
                <a:latin typeface="맑은 고딕"/>
                <a:cs typeface="맑은 고딕"/>
              </a:rPr>
              <a:t> 신(편)입생</a:t>
            </a:r>
            <a:endParaRPr sz="20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683C2D"/>
              </a:buClr>
              <a:buFont typeface=""/>
              <a:buAutoNum type="arabicPeriod"/>
            </a:pPr>
            <a:endParaRPr sz="2500">
              <a:latin typeface="맑은 고딕"/>
              <a:cs typeface="맑은 고딕"/>
            </a:endParaRPr>
          </a:p>
          <a:p>
            <a:pPr marL="355600" indent="-343535">
              <a:lnSpc>
                <a:spcPct val="100000"/>
              </a:lnSpc>
              <a:buAutoNum type="arabicPeriod"/>
              <a:tabLst>
                <a:tab pos="356235" algn="l"/>
              </a:tabLst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기간</a:t>
            </a:r>
            <a:r>
              <a:rPr dirty="0" sz="20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:</a:t>
            </a:r>
            <a:r>
              <a:rPr dirty="0" sz="20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u="sng" sz="2000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2026.08.17.(월)</a:t>
            </a:r>
            <a:r>
              <a:rPr dirty="0" u="sng" sz="2000" spc="-35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2000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~</a:t>
            </a:r>
            <a:r>
              <a:rPr dirty="0" u="sng" sz="2000" spc="-5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2000" spc="-10" b="1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2026.09.11.(금)</a:t>
            </a:r>
            <a:endParaRPr sz="20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683C2D"/>
              </a:buClr>
              <a:buFont typeface=""/>
              <a:buAutoNum type="arabicPeriod"/>
            </a:pPr>
            <a:endParaRPr sz="19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</a:pPr>
            <a:r>
              <a:rPr dirty="0" u="sng" sz="14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※</a:t>
            </a:r>
            <a:r>
              <a:rPr dirty="0" u="sng" sz="1400" spc="-2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국민은행은</a:t>
            </a:r>
            <a:r>
              <a:rPr dirty="0" u="sng" sz="1400" spc="-2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위</a:t>
            </a:r>
            <a:r>
              <a:rPr dirty="0" u="sng" sz="1400" spc="-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기간</a:t>
            </a:r>
            <a:r>
              <a:rPr dirty="0" u="sng" sz="1400" spc="-1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내</a:t>
            </a:r>
            <a:r>
              <a:rPr dirty="0" u="sng" sz="1400" spc="-1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엔드림스</a:t>
            </a:r>
            <a:r>
              <a:rPr dirty="0" u="sng" sz="1400" spc="-3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동의</a:t>
            </a:r>
            <a:r>
              <a:rPr dirty="0" u="sng" sz="1400" spc="-1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후</a:t>
            </a:r>
            <a:r>
              <a:rPr dirty="0" u="sng" sz="1400" spc="-1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은행</a:t>
            </a:r>
            <a:r>
              <a:rPr dirty="0" u="sng" sz="1400" spc="-1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영업일</a:t>
            </a:r>
            <a:r>
              <a:rPr dirty="0" u="sng" sz="1400" spc="-1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기준</a:t>
            </a:r>
            <a:r>
              <a:rPr dirty="0" u="sng" sz="1400" spc="-1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다음</a:t>
            </a:r>
            <a:r>
              <a:rPr dirty="0" u="sng" sz="1400" spc="-1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날</a:t>
            </a:r>
            <a:r>
              <a:rPr dirty="0" u="sng" sz="1400" spc="-1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오후부터</a:t>
            </a:r>
            <a:r>
              <a:rPr dirty="0" u="sng" sz="1400" spc="-1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KB스타뱅킹</a:t>
            </a:r>
            <a:r>
              <a:rPr dirty="0" u="sng" sz="1400" spc="-4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앱</a:t>
            </a:r>
            <a:r>
              <a:rPr dirty="0" u="sng" sz="1400" spc="-1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spc="-2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신청가능</a:t>
            </a:r>
            <a:endParaRPr sz="1400">
              <a:latin typeface="맑은 고딕"/>
              <a:cs typeface="맑은 고딕"/>
            </a:endParaRPr>
          </a:p>
          <a:p>
            <a:pPr marL="198755">
              <a:lnSpc>
                <a:spcPct val="100000"/>
              </a:lnSpc>
              <a:spcBef>
                <a:spcPts val="840"/>
              </a:spcBef>
            </a:pPr>
            <a:r>
              <a:rPr dirty="0" u="sng" sz="14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(예:</a:t>
            </a:r>
            <a:r>
              <a:rPr dirty="0" u="sng" sz="1400" spc="-2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금요일</a:t>
            </a:r>
            <a:r>
              <a:rPr dirty="0" u="sng" sz="1400" spc="-1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엔드림스</a:t>
            </a:r>
            <a:r>
              <a:rPr dirty="0" u="sng" sz="1400" spc="-2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동의,</a:t>
            </a:r>
            <a:r>
              <a:rPr dirty="0" u="sng" sz="1400" spc="-2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월요일</a:t>
            </a:r>
            <a:r>
              <a:rPr dirty="0" u="sng" sz="1400" spc="-1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오후</a:t>
            </a:r>
            <a:r>
              <a:rPr dirty="0" u="sng" sz="1400" spc="-1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앱</a:t>
            </a:r>
            <a:r>
              <a:rPr dirty="0" u="sng" sz="1400" spc="-1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신청</a:t>
            </a:r>
            <a:r>
              <a:rPr dirty="0" u="sng" sz="1400" spc="-1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400" spc="-2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가능)</a:t>
            </a:r>
            <a:endParaRPr sz="14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950">
              <a:latin typeface="맑은 고딕"/>
              <a:cs typeface="맑은 고딕"/>
            </a:endParaRPr>
          </a:p>
          <a:p>
            <a:pPr marL="328295" indent="-316230">
              <a:lnSpc>
                <a:spcPct val="100000"/>
              </a:lnSpc>
              <a:buAutoNum type="arabicPeriod" startAt="3"/>
              <a:tabLst>
                <a:tab pos="328930" algn="l"/>
              </a:tabLst>
            </a:pPr>
            <a:r>
              <a:rPr dirty="0" sz="2000" spc="-114" b="1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2000" spc="-28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80" b="1">
                <a:solidFill>
                  <a:srgbClr val="683C2D"/>
                </a:solidFill>
                <a:latin typeface="맑은 고딕"/>
                <a:cs typeface="맑은 고딕"/>
              </a:rPr>
              <a:t>수령</a:t>
            </a:r>
            <a:r>
              <a:rPr dirty="0" sz="2000" spc="-29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50">
                <a:solidFill>
                  <a:srgbClr val="683C2D"/>
                </a:solidFill>
                <a:latin typeface="맑은 고딕"/>
                <a:cs typeface="맑은 고딕"/>
              </a:rPr>
              <a:t>:</a:t>
            </a:r>
            <a:endParaRPr sz="2000">
              <a:latin typeface="맑은 고딕"/>
              <a:cs typeface="맑은 고딕"/>
            </a:endParaRPr>
          </a:p>
          <a:p>
            <a:pPr lvl="1" marL="355600" indent="-343535">
              <a:lnSpc>
                <a:spcPct val="100000"/>
              </a:lnSpc>
              <a:spcBef>
                <a:spcPts val="2160"/>
              </a:spcBef>
              <a:buChar char="-"/>
              <a:tabLst>
                <a:tab pos="355600" algn="l"/>
                <a:tab pos="356235" algn="l"/>
              </a:tabLst>
            </a:pPr>
            <a:r>
              <a:rPr dirty="0" sz="1700">
                <a:solidFill>
                  <a:srgbClr val="683C2D"/>
                </a:solidFill>
                <a:latin typeface="맑은 고딕"/>
                <a:cs typeface="맑은 고딕"/>
              </a:rPr>
              <a:t>일반형:</a:t>
            </a:r>
            <a:r>
              <a:rPr dirty="0" sz="1700" spc="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700" spc="-140">
                <a:solidFill>
                  <a:srgbClr val="683C2D"/>
                </a:solidFill>
                <a:latin typeface="맑은 고딕"/>
                <a:cs typeface="맑은 고딕"/>
              </a:rPr>
              <a:t>nDRIMS</a:t>
            </a:r>
            <a:r>
              <a:rPr dirty="0" sz="1700" spc="-2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700">
                <a:solidFill>
                  <a:srgbClr val="683C2D"/>
                </a:solidFill>
                <a:latin typeface="맑은 고딕"/>
                <a:cs typeface="맑은 고딕"/>
              </a:rPr>
              <a:t>상</a:t>
            </a:r>
            <a:r>
              <a:rPr dirty="0" sz="1700" spc="-29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700" spc="-110">
                <a:solidFill>
                  <a:srgbClr val="683C2D"/>
                </a:solidFill>
                <a:latin typeface="맑은 고딕"/>
                <a:cs typeface="맑은 고딕"/>
              </a:rPr>
              <a:t>등록된</a:t>
            </a:r>
            <a:r>
              <a:rPr dirty="0" sz="1700" spc="-29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700" spc="-80">
                <a:solidFill>
                  <a:srgbClr val="683C2D"/>
                </a:solidFill>
                <a:latin typeface="맑은 고딕"/>
                <a:cs typeface="맑은 고딕"/>
              </a:rPr>
              <a:t>메일</a:t>
            </a:r>
            <a:r>
              <a:rPr dirty="0" sz="1700" spc="-29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700" spc="-114">
                <a:solidFill>
                  <a:srgbClr val="683C2D"/>
                </a:solidFill>
                <a:latin typeface="맑은 고딕"/>
                <a:cs typeface="맑은 고딕"/>
              </a:rPr>
              <a:t>주소로</a:t>
            </a:r>
            <a:r>
              <a:rPr dirty="0" sz="1700" spc="-28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700" spc="-80">
                <a:solidFill>
                  <a:srgbClr val="683C2D"/>
                </a:solidFill>
                <a:latin typeface="맑은 고딕"/>
                <a:cs typeface="맑은 고딕"/>
              </a:rPr>
              <a:t>발급</a:t>
            </a:r>
            <a:r>
              <a:rPr dirty="0" sz="1700" spc="-29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700" spc="-80">
                <a:solidFill>
                  <a:srgbClr val="683C2D"/>
                </a:solidFill>
                <a:latin typeface="맑은 고딕"/>
                <a:cs typeface="맑은 고딕"/>
              </a:rPr>
              <a:t>완료</a:t>
            </a:r>
            <a:r>
              <a:rPr dirty="0" sz="1700" spc="-29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700" spc="-80">
                <a:solidFill>
                  <a:srgbClr val="683C2D"/>
                </a:solidFill>
                <a:latin typeface="맑은 고딕"/>
                <a:cs typeface="맑은 고딕"/>
              </a:rPr>
              <a:t>안내</a:t>
            </a:r>
            <a:r>
              <a:rPr dirty="0" sz="1700" spc="-30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700" spc="-80">
                <a:solidFill>
                  <a:srgbClr val="683C2D"/>
                </a:solidFill>
                <a:latin typeface="맑은 고딕"/>
                <a:cs typeface="맑은 고딕"/>
              </a:rPr>
              <a:t>메일</a:t>
            </a:r>
            <a:r>
              <a:rPr dirty="0" sz="1700" spc="-28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700" spc="-80">
                <a:solidFill>
                  <a:srgbClr val="683C2D"/>
                </a:solidFill>
                <a:latin typeface="맑은 고딕"/>
                <a:cs typeface="맑은 고딕"/>
              </a:rPr>
              <a:t>수신</a:t>
            </a:r>
            <a:r>
              <a:rPr dirty="0" sz="1700" spc="-29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700">
                <a:solidFill>
                  <a:srgbClr val="683C2D"/>
                </a:solidFill>
                <a:latin typeface="맑은 고딕"/>
                <a:cs typeface="맑은 고딕"/>
              </a:rPr>
              <a:t>후</a:t>
            </a:r>
            <a:r>
              <a:rPr dirty="0" sz="1700" spc="-28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700" spc="-150">
                <a:solidFill>
                  <a:srgbClr val="683C2D"/>
                </a:solidFill>
                <a:latin typeface="맑은 고딕"/>
                <a:cs typeface="맑은 고딕"/>
              </a:rPr>
              <a:t>학생서비스센터에서</a:t>
            </a:r>
            <a:r>
              <a:rPr dirty="0" sz="1700" spc="-27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700" spc="-25">
                <a:solidFill>
                  <a:srgbClr val="683C2D"/>
                </a:solidFill>
                <a:latin typeface="맑은 고딕"/>
                <a:cs typeface="맑은 고딕"/>
              </a:rPr>
              <a:t>수령</a:t>
            </a:r>
            <a:endParaRPr sz="17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1530"/>
              </a:spcBef>
            </a:pPr>
            <a:r>
              <a:rPr dirty="0" sz="1050">
                <a:solidFill>
                  <a:srgbClr val="683C2D"/>
                </a:solidFill>
                <a:latin typeface="맑은 고딕"/>
                <a:cs typeface="맑은 고딕"/>
              </a:rPr>
              <a:t>※</a:t>
            </a:r>
            <a:r>
              <a:rPr dirty="0" sz="1050" spc="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050" b="1">
                <a:solidFill>
                  <a:srgbClr val="FF0000"/>
                </a:solidFill>
                <a:latin typeface="맑은 고딕"/>
                <a:cs typeface="맑은 고딕"/>
              </a:rPr>
              <a:t>일반대학원</a:t>
            </a:r>
            <a:r>
              <a:rPr dirty="0" sz="1050" spc="1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050" b="1">
                <a:solidFill>
                  <a:srgbClr val="FF0000"/>
                </a:solidFill>
                <a:latin typeface="맑은 고딕"/>
                <a:cs typeface="맑은 고딕"/>
              </a:rPr>
              <a:t>중</a:t>
            </a:r>
            <a:r>
              <a:rPr dirty="0" sz="1050" spc="50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050" spc="-10" b="1">
                <a:solidFill>
                  <a:srgbClr val="FF0000"/>
                </a:solidFill>
                <a:latin typeface="맑은 고딕"/>
                <a:cs typeface="맑은 고딕"/>
              </a:rPr>
              <a:t>바이오헬스의료기기규제과학과·의료기기산업학과·식품의료제품규제정책학과·제약바이오산업학과·응용범죄학과·상담코칭학과·BMC</a:t>
            </a:r>
            <a:r>
              <a:rPr dirty="0" sz="1050" spc="1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050" b="1">
                <a:solidFill>
                  <a:srgbClr val="FF0000"/>
                </a:solidFill>
                <a:latin typeface="맑은 고딕"/>
                <a:cs typeface="맑은 고딕"/>
              </a:rPr>
              <a:t>소속</a:t>
            </a:r>
            <a:r>
              <a:rPr dirty="0" sz="1050" spc="40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050" spc="-50" b="1">
                <a:solidFill>
                  <a:srgbClr val="FF0000"/>
                </a:solidFill>
                <a:latin typeface="맑은 고딕"/>
                <a:cs typeface="맑은 고딕"/>
              </a:rPr>
              <a:t>등</a:t>
            </a:r>
            <a:endParaRPr sz="1050">
              <a:latin typeface="맑은 고딕"/>
              <a:cs typeface="맑은 고딕"/>
            </a:endParaRPr>
          </a:p>
          <a:p>
            <a:pPr marL="156210">
              <a:lnSpc>
                <a:spcPct val="100000"/>
              </a:lnSpc>
              <a:spcBef>
                <a:spcPts val="1260"/>
              </a:spcBef>
            </a:pPr>
            <a:r>
              <a:rPr dirty="0" sz="1050">
                <a:solidFill>
                  <a:srgbClr val="683C2D"/>
                </a:solidFill>
                <a:latin typeface="맑은 고딕"/>
                <a:cs typeface="맑은 고딕"/>
              </a:rPr>
              <a:t>의</a:t>
            </a:r>
            <a:r>
              <a:rPr dirty="0" sz="1050" spc="-2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050">
                <a:solidFill>
                  <a:srgbClr val="683C2D"/>
                </a:solidFill>
                <a:latin typeface="맑은 고딕"/>
                <a:cs typeface="맑은 고딕"/>
              </a:rPr>
              <a:t>경우,</a:t>
            </a:r>
            <a:r>
              <a:rPr dirty="0" sz="105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050">
                <a:solidFill>
                  <a:srgbClr val="683C2D"/>
                </a:solidFill>
                <a:latin typeface="맑은 고딕"/>
                <a:cs typeface="맑은 고딕"/>
              </a:rPr>
              <a:t>일반형</a:t>
            </a:r>
            <a:r>
              <a:rPr dirty="0" sz="1050" spc="-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050">
                <a:solidFill>
                  <a:srgbClr val="683C2D"/>
                </a:solidFill>
                <a:latin typeface="맑은 고딕"/>
                <a:cs typeface="맑은 고딕"/>
              </a:rPr>
              <a:t>학생증을</a:t>
            </a:r>
            <a:r>
              <a:rPr dirty="0" sz="1050" spc="-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050">
                <a:solidFill>
                  <a:srgbClr val="683C2D"/>
                </a:solidFill>
                <a:latin typeface="맑은 고딕"/>
                <a:cs typeface="맑은 고딕"/>
              </a:rPr>
              <a:t>본인</a:t>
            </a:r>
            <a:r>
              <a:rPr dirty="0" sz="1050" spc="-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050">
                <a:solidFill>
                  <a:srgbClr val="683C2D"/>
                </a:solidFill>
                <a:latin typeface="맑은 고딕"/>
                <a:cs typeface="맑은 고딕"/>
              </a:rPr>
              <a:t>소속</a:t>
            </a:r>
            <a:r>
              <a:rPr dirty="0" sz="1050" spc="-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050">
                <a:solidFill>
                  <a:srgbClr val="683C2D"/>
                </a:solidFill>
                <a:latin typeface="맑은 고딕"/>
                <a:cs typeface="맑은 고딕"/>
              </a:rPr>
              <a:t>학사운영실에서</a:t>
            </a:r>
            <a:r>
              <a:rPr dirty="0" sz="105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050">
                <a:solidFill>
                  <a:srgbClr val="683C2D"/>
                </a:solidFill>
                <a:latin typeface="맑은 고딕"/>
                <a:cs typeface="맑은 고딕"/>
              </a:rPr>
              <a:t>수령하시기를</a:t>
            </a:r>
            <a:r>
              <a:rPr dirty="0" sz="105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050" spc="-10">
                <a:solidFill>
                  <a:srgbClr val="683C2D"/>
                </a:solidFill>
                <a:latin typeface="맑은 고딕"/>
                <a:cs typeface="맑은 고딕"/>
              </a:rPr>
              <a:t>바랍니다.</a:t>
            </a:r>
            <a:endParaRPr sz="105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950">
              <a:latin typeface="맑은 고딕"/>
              <a:cs typeface="맑은 고딕"/>
            </a:endParaRPr>
          </a:p>
          <a:p>
            <a:pPr lvl="1" marL="355600" indent="-343535">
              <a:lnSpc>
                <a:spcPct val="100000"/>
              </a:lnSpc>
              <a:buChar char="-"/>
              <a:tabLst>
                <a:tab pos="355600" algn="l"/>
                <a:tab pos="356235" algn="l"/>
              </a:tabLst>
            </a:pPr>
            <a:r>
              <a:rPr dirty="0" sz="1700">
                <a:solidFill>
                  <a:srgbClr val="683C2D"/>
                </a:solidFill>
                <a:latin typeface="맑은 고딕"/>
                <a:cs typeface="맑은 고딕"/>
              </a:rPr>
              <a:t>체크카드형:</a:t>
            </a:r>
            <a:r>
              <a:rPr dirty="0" sz="17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u="sng" sz="17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각</a:t>
            </a:r>
            <a:r>
              <a:rPr dirty="0" u="sng" sz="1700" spc="-1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7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은행별</a:t>
            </a:r>
            <a:r>
              <a:rPr dirty="0" u="sng" sz="1700" spc="-1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7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지점 도착</a:t>
            </a:r>
            <a:r>
              <a:rPr dirty="0" u="sng" sz="1700" spc="-1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7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메시지</a:t>
            </a:r>
            <a:r>
              <a:rPr dirty="0" u="sng" sz="1700" spc="-1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7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확인</a:t>
            </a:r>
            <a:r>
              <a:rPr dirty="0" u="sng" sz="1700" spc="-1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7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후 </a:t>
            </a:r>
            <a:r>
              <a:rPr dirty="0" u="sng" sz="1700" spc="-2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수령</a:t>
            </a:r>
            <a:endParaRPr sz="1700">
              <a:latin typeface="맑은 고딕"/>
              <a:cs typeface="맑은 고딕"/>
            </a:endParaRPr>
          </a:p>
          <a:p>
            <a:pPr marL="346710">
              <a:lnSpc>
                <a:spcPct val="100000"/>
              </a:lnSpc>
              <a:spcBef>
                <a:spcPts val="1880"/>
              </a:spcBef>
            </a:pP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※</a:t>
            </a:r>
            <a:r>
              <a:rPr dirty="0" sz="1500" spc="-30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spc="-114">
                <a:solidFill>
                  <a:srgbClr val="683C2D"/>
                </a:solidFill>
                <a:latin typeface="맑은 고딕"/>
                <a:cs typeface="맑은 고딕"/>
              </a:rPr>
              <a:t>자세한</a:t>
            </a:r>
            <a:r>
              <a:rPr dirty="0" sz="1500" spc="-28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spc="-114">
                <a:solidFill>
                  <a:srgbClr val="683C2D"/>
                </a:solidFill>
                <a:latin typeface="맑은 고딕"/>
                <a:cs typeface="맑은 고딕"/>
              </a:rPr>
              <a:t>사항은</a:t>
            </a:r>
            <a:r>
              <a:rPr dirty="0" sz="1500" spc="-28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spc="-80">
                <a:solidFill>
                  <a:srgbClr val="FF0000"/>
                </a:solidFill>
                <a:latin typeface="맑은 고딕"/>
                <a:cs typeface="맑은 고딕"/>
              </a:rPr>
              <a:t>해당</a:t>
            </a:r>
            <a:r>
              <a:rPr dirty="0" sz="1500" spc="-295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500" spc="-114">
                <a:solidFill>
                  <a:srgbClr val="FF0000"/>
                </a:solidFill>
                <a:latin typeface="맑은 고딕"/>
                <a:cs typeface="맑은 고딕"/>
              </a:rPr>
              <a:t>은행</a:t>
            </a:r>
            <a:r>
              <a:rPr dirty="0" sz="1500" spc="-114">
                <a:solidFill>
                  <a:srgbClr val="683C2D"/>
                </a:solidFill>
                <a:latin typeface="맑은 고딕"/>
                <a:cs typeface="맑은 고딕"/>
              </a:rPr>
              <a:t>에</a:t>
            </a:r>
            <a:r>
              <a:rPr dirty="0" sz="1500" spc="-27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spc="-80">
                <a:solidFill>
                  <a:srgbClr val="683C2D"/>
                </a:solidFill>
                <a:latin typeface="맑은 고딕"/>
                <a:cs typeface="맑은 고딕"/>
              </a:rPr>
              <a:t>문의</a:t>
            </a:r>
            <a:r>
              <a:rPr dirty="0" sz="1500" spc="-29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spc="-25">
                <a:solidFill>
                  <a:srgbClr val="683C2D"/>
                </a:solidFill>
                <a:latin typeface="맑은 고딕"/>
                <a:cs typeface="맑은 고딕"/>
              </a:rPr>
              <a:t>바람.</a:t>
            </a:r>
            <a:endParaRPr sz="1500">
              <a:latin typeface="맑은 고딕"/>
              <a:cs typeface="맑은 고딕"/>
            </a:endParaRPr>
          </a:p>
        </p:txBody>
      </p:sp>
      <p:sp>
        <p:nvSpPr>
          <p:cNvPr id="14" name="object 1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32003"/>
            <a:ext cx="3821429" cy="677545"/>
            <a:chOff x="0" y="32003"/>
            <a:chExt cx="3821429" cy="67754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2003"/>
              <a:ext cx="646938" cy="67741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840" y="32003"/>
              <a:ext cx="1012697" cy="67741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1644" y="32003"/>
              <a:ext cx="1012697" cy="677418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79448" y="32003"/>
              <a:ext cx="707898" cy="677418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92451" y="32003"/>
              <a:ext cx="1012698" cy="677418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08732" y="32003"/>
              <a:ext cx="1012697" cy="677418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4. 신청 기간</a:t>
            </a:r>
            <a:r>
              <a:rPr dirty="0" spc="5"/>
              <a:t> </a:t>
            </a:r>
            <a:r>
              <a:rPr dirty="0"/>
              <a:t>및 수령</a:t>
            </a:r>
            <a:r>
              <a:rPr dirty="0" spc="-10"/>
              <a:t> </a:t>
            </a:r>
            <a:r>
              <a:rPr dirty="0" spc="-25"/>
              <a:t>안내</a:t>
            </a:r>
          </a:p>
        </p:txBody>
      </p:sp>
      <p:grpSp>
        <p:nvGrpSpPr>
          <p:cNvPr id="10" name="object 10" descr=""/>
          <p:cNvGrpSpPr/>
          <p:nvPr/>
        </p:nvGrpSpPr>
        <p:grpSpPr>
          <a:xfrm>
            <a:off x="190500" y="868680"/>
            <a:ext cx="3026410" cy="874394"/>
            <a:chOff x="190500" y="868680"/>
            <a:chExt cx="3026410" cy="874394"/>
          </a:xfrm>
        </p:grpSpPr>
        <p:pic>
          <p:nvPicPr>
            <p:cNvPr id="11" name="object 1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0500" y="1193292"/>
              <a:ext cx="3025902" cy="549401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199644" y="868680"/>
              <a:ext cx="3009900" cy="425450"/>
            </a:xfrm>
            <a:custGeom>
              <a:avLst/>
              <a:gdLst/>
              <a:ahLst/>
              <a:cxnLst/>
              <a:rect l="l" t="t" r="r" b="b"/>
              <a:pathLst>
                <a:path w="3009900" h="425450">
                  <a:moveTo>
                    <a:pt x="2939034" y="0"/>
                  </a:moveTo>
                  <a:lnTo>
                    <a:pt x="70866" y="0"/>
                  </a:lnTo>
                  <a:lnTo>
                    <a:pt x="43280" y="5572"/>
                  </a:lnTo>
                  <a:lnTo>
                    <a:pt x="20754" y="20764"/>
                  </a:lnTo>
                  <a:lnTo>
                    <a:pt x="5568" y="43291"/>
                  </a:lnTo>
                  <a:lnTo>
                    <a:pt x="0" y="70866"/>
                  </a:lnTo>
                  <a:lnTo>
                    <a:pt x="0" y="354330"/>
                  </a:lnTo>
                  <a:lnTo>
                    <a:pt x="5568" y="381904"/>
                  </a:lnTo>
                  <a:lnTo>
                    <a:pt x="20754" y="404431"/>
                  </a:lnTo>
                  <a:lnTo>
                    <a:pt x="43280" y="419623"/>
                  </a:lnTo>
                  <a:lnTo>
                    <a:pt x="70866" y="425196"/>
                  </a:lnTo>
                  <a:lnTo>
                    <a:pt x="2939034" y="425196"/>
                  </a:lnTo>
                  <a:lnTo>
                    <a:pt x="2966608" y="419623"/>
                  </a:lnTo>
                  <a:lnTo>
                    <a:pt x="2989135" y="404431"/>
                  </a:lnTo>
                  <a:lnTo>
                    <a:pt x="3004327" y="381904"/>
                  </a:lnTo>
                  <a:lnTo>
                    <a:pt x="3009900" y="354330"/>
                  </a:lnTo>
                  <a:lnTo>
                    <a:pt x="3009900" y="70866"/>
                  </a:lnTo>
                  <a:lnTo>
                    <a:pt x="3004327" y="43291"/>
                  </a:lnTo>
                  <a:lnTo>
                    <a:pt x="2989135" y="20764"/>
                  </a:lnTo>
                  <a:lnTo>
                    <a:pt x="2966608" y="5572"/>
                  </a:lnTo>
                  <a:lnTo>
                    <a:pt x="2939034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"/>
          <p:cNvSpPr txBox="1"/>
          <p:nvPr/>
        </p:nvSpPr>
        <p:spPr>
          <a:xfrm>
            <a:off x="358241" y="911097"/>
            <a:ext cx="8840470" cy="56153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3495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신청</a:t>
            </a:r>
            <a:r>
              <a:rPr dirty="0" sz="2000" spc="-5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기간</a:t>
            </a:r>
            <a:r>
              <a:rPr dirty="0" sz="2000" spc="-2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및</a:t>
            </a:r>
            <a:r>
              <a:rPr dirty="0" sz="2000" spc="-1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수령</a:t>
            </a:r>
            <a:r>
              <a:rPr dirty="0" sz="2000" spc="-1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 spc="-25">
                <a:solidFill>
                  <a:srgbClr val="FFFFFF"/>
                </a:solidFill>
                <a:latin typeface="맑은 고딕"/>
                <a:cs typeface="맑은 고딕"/>
              </a:rPr>
              <a:t>절차</a:t>
            </a:r>
            <a:endParaRPr sz="2000">
              <a:latin typeface="맑은 고딕"/>
              <a:cs typeface="맑은 고딕"/>
            </a:endParaRPr>
          </a:p>
          <a:p>
            <a:pPr marL="315595" indent="-303530">
              <a:lnSpc>
                <a:spcPct val="100000"/>
              </a:lnSpc>
              <a:spcBef>
                <a:spcPts val="1800"/>
              </a:spcBef>
              <a:buAutoNum type="arabicPeriod" startAt="4"/>
              <a:tabLst>
                <a:tab pos="316230" algn="l"/>
              </a:tabLst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수령처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안내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50">
                <a:solidFill>
                  <a:srgbClr val="683C2D"/>
                </a:solidFill>
                <a:latin typeface="맑은 고딕"/>
                <a:cs typeface="맑은 고딕"/>
              </a:rPr>
              <a:t>:</a:t>
            </a:r>
            <a:endParaRPr sz="20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683C2D"/>
              </a:buClr>
              <a:buFont typeface=""/>
              <a:buAutoNum type="arabicPeriod" startAt="4"/>
            </a:pPr>
            <a:endParaRPr sz="13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가.</a:t>
            </a:r>
            <a:r>
              <a:rPr dirty="0" sz="2000" spc="-2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&lt;일반형&gt;</a:t>
            </a:r>
            <a:r>
              <a:rPr dirty="0" sz="2000" spc="-2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본관</a:t>
            </a:r>
            <a:r>
              <a:rPr dirty="0" sz="2000" spc="-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3층</a:t>
            </a:r>
            <a:r>
              <a:rPr dirty="0" sz="2000" spc="-2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10">
                <a:solidFill>
                  <a:srgbClr val="683C2D"/>
                </a:solidFill>
                <a:latin typeface="맑은 고딕"/>
                <a:cs typeface="맑은 고딕"/>
              </a:rPr>
              <a:t>학생서비스센터</a:t>
            </a:r>
            <a:endParaRPr sz="20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</a:pP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나.</a:t>
            </a:r>
            <a:r>
              <a:rPr dirty="0" sz="2000" spc="-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&lt;신한</a:t>
            </a:r>
            <a:r>
              <a:rPr dirty="0" sz="2000" spc="-2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체크카드형&gt;</a:t>
            </a:r>
            <a:r>
              <a:rPr dirty="0" sz="2000" spc="-5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신한은행</a:t>
            </a:r>
            <a:r>
              <a:rPr dirty="0" sz="20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동국대학교지점(명진관</a:t>
            </a:r>
            <a:r>
              <a:rPr dirty="0" sz="2000" spc="-6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5">
                <a:solidFill>
                  <a:srgbClr val="683C2D"/>
                </a:solidFill>
                <a:latin typeface="맑은 고딕"/>
                <a:cs typeface="맑은 고딕"/>
              </a:rPr>
              <a:t>1층)</a:t>
            </a:r>
            <a:endParaRPr sz="2000">
              <a:latin typeface="맑은 고딕"/>
              <a:cs typeface="맑은 고딕"/>
            </a:endParaRPr>
          </a:p>
          <a:p>
            <a:pPr lvl="1" marL="1445260" marR="100965" indent="-140970">
              <a:lnSpc>
                <a:spcPct val="150000"/>
              </a:lnSpc>
              <a:spcBef>
                <a:spcPts val="500"/>
              </a:spcBef>
              <a:buFont typeface="Calibri"/>
              <a:buAutoNum type="arabicParenR"/>
              <a:tabLst>
                <a:tab pos="1464310" algn="l"/>
              </a:tabLst>
            </a:pP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신한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체크카드형의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경우</a:t>
            </a:r>
            <a:r>
              <a:rPr dirty="0" sz="1200">
                <a:solidFill>
                  <a:srgbClr val="683C2D"/>
                </a:solidFill>
                <a:latin typeface="Calibri"/>
                <a:cs typeface="Calibri"/>
              </a:rPr>
              <a:t>,</a:t>
            </a:r>
            <a:r>
              <a:rPr dirty="0" sz="1200" spc="5">
                <a:solidFill>
                  <a:srgbClr val="683C2D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지점</a:t>
            </a:r>
            <a:r>
              <a:rPr dirty="0" sz="1200" spc="-1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도착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후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Calibri"/>
                <a:cs typeface="Calibri"/>
              </a:rPr>
              <a:t>1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개월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이내</a:t>
            </a:r>
            <a:r>
              <a:rPr dirty="0" sz="1200" spc="-16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미수령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시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카드가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자동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폐기되므로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이후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재발급</a:t>
            </a:r>
            <a:r>
              <a:rPr dirty="0" sz="1200" spc="-1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신청해야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 spc="-25">
                <a:solidFill>
                  <a:srgbClr val="683C2D"/>
                </a:solidFill>
                <a:latin typeface="맑은 고딕"/>
                <a:cs typeface="맑은 고딕"/>
              </a:rPr>
              <a:t>함</a:t>
            </a:r>
            <a:r>
              <a:rPr dirty="0" sz="1200" spc="-25">
                <a:solidFill>
                  <a:srgbClr val="683C2D"/>
                </a:solidFill>
                <a:latin typeface="Calibri"/>
                <a:cs typeface="Calibri"/>
              </a:rPr>
              <a:t>. </a:t>
            </a:r>
            <a:r>
              <a:rPr dirty="0" sz="1200" spc="-10">
                <a:solidFill>
                  <a:srgbClr val="683C2D"/>
                </a:solidFill>
                <a:latin typeface="Calibri"/>
                <a:cs typeface="Calibri"/>
              </a:rPr>
              <a:t>(</a:t>
            </a:r>
            <a:r>
              <a:rPr dirty="0" sz="1200" spc="-10">
                <a:solidFill>
                  <a:srgbClr val="683C2D"/>
                </a:solidFill>
                <a:latin typeface="맑은 고딕"/>
                <a:cs typeface="맑은 고딕"/>
              </a:rPr>
              <a:t>지점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도착</a:t>
            </a:r>
            <a:r>
              <a:rPr dirty="0" sz="1200" spc="-1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메시지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확인</a:t>
            </a:r>
            <a:r>
              <a:rPr dirty="0" sz="1200" spc="-15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후</a:t>
            </a:r>
            <a:r>
              <a:rPr dirty="0" sz="1200" spc="-1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기간</a:t>
            </a:r>
            <a:r>
              <a:rPr dirty="0" sz="1200" spc="-1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내</a:t>
            </a:r>
            <a:r>
              <a:rPr dirty="0" sz="1200" spc="-1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수령</a:t>
            </a:r>
            <a:r>
              <a:rPr dirty="0" sz="1200" spc="-1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 spc="-25">
                <a:solidFill>
                  <a:srgbClr val="683C2D"/>
                </a:solidFill>
                <a:latin typeface="맑은 고딕"/>
                <a:cs typeface="맑은 고딕"/>
              </a:rPr>
              <a:t>요망</a:t>
            </a:r>
            <a:r>
              <a:rPr dirty="0" sz="1200" spc="-25">
                <a:solidFill>
                  <a:srgbClr val="683C2D"/>
                </a:solidFill>
                <a:latin typeface="Calibri"/>
                <a:cs typeface="Calibri"/>
              </a:rPr>
              <a:t>)</a:t>
            </a:r>
            <a:endParaRPr sz="1200">
              <a:latin typeface="Calibri"/>
              <a:cs typeface="Calibri"/>
            </a:endParaRPr>
          </a:p>
          <a:p>
            <a:pPr lvl="1" marL="1445260" marR="5080" indent="-140970">
              <a:lnSpc>
                <a:spcPct val="150000"/>
              </a:lnSpc>
              <a:spcBef>
                <a:spcPts val="900"/>
              </a:spcBef>
              <a:buFont typeface="Calibri"/>
              <a:buAutoNum type="arabicParenR"/>
              <a:tabLst>
                <a:tab pos="1464310" algn="l"/>
              </a:tabLst>
            </a:pP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고양바이오메디캠퍼스</a:t>
            </a:r>
            <a:r>
              <a:rPr dirty="0" sz="1200" spc="-16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소속</a:t>
            </a:r>
            <a:r>
              <a:rPr dirty="0" sz="1200" spc="-1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학생의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경우</a:t>
            </a:r>
            <a:r>
              <a:rPr dirty="0" sz="1200">
                <a:solidFill>
                  <a:srgbClr val="683C2D"/>
                </a:solidFill>
                <a:latin typeface="Calibri"/>
                <a:cs typeface="Calibri"/>
              </a:rPr>
              <a:t>,</a:t>
            </a:r>
            <a:r>
              <a:rPr dirty="0" sz="1200" spc="10">
                <a:solidFill>
                  <a:srgbClr val="683C2D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각</a:t>
            </a:r>
            <a:r>
              <a:rPr dirty="0" sz="1200" spc="-1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소속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학사운영실에서</a:t>
            </a:r>
            <a:r>
              <a:rPr dirty="0" sz="1200" spc="-1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매달</a:t>
            </a:r>
            <a:r>
              <a:rPr dirty="0" sz="1200" spc="-15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말일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또는</a:t>
            </a:r>
            <a:r>
              <a:rPr dirty="0" sz="1200" spc="-1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 spc="-10">
                <a:solidFill>
                  <a:srgbClr val="683C2D"/>
                </a:solidFill>
                <a:latin typeface="맑은 고딕"/>
                <a:cs typeface="맑은 고딕"/>
              </a:rPr>
              <a:t>익월</a:t>
            </a:r>
            <a:r>
              <a:rPr dirty="0" sz="1200" spc="-10">
                <a:solidFill>
                  <a:srgbClr val="683C2D"/>
                </a:solidFill>
                <a:latin typeface="Calibri"/>
                <a:cs typeface="Calibri"/>
              </a:rPr>
              <a:t>(</a:t>
            </a:r>
            <a:r>
              <a:rPr dirty="0" sz="1200" spc="-10">
                <a:solidFill>
                  <a:srgbClr val="683C2D"/>
                </a:solidFill>
                <a:latin typeface="맑은 고딕"/>
                <a:cs typeface="맑은 고딕"/>
              </a:rPr>
              <a:t>다음</a:t>
            </a:r>
            <a:r>
              <a:rPr dirty="0" sz="1200" spc="-1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달</a:t>
            </a:r>
            <a:r>
              <a:rPr dirty="0" sz="1200">
                <a:solidFill>
                  <a:srgbClr val="683C2D"/>
                </a:solidFill>
                <a:latin typeface="Calibri"/>
                <a:cs typeface="Calibri"/>
              </a:rPr>
              <a:t>)</a:t>
            </a:r>
            <a:r>
              <a:rPr dirty="0" sz="1200" spc="10">
                <a:solidFill>
                  <a:srgbClr val="683C2D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초</a:t>
            </a:r>
            <a:r>
              <a:rPr dirty="0" sz="1200" spc="-15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수령</a:t>
            </a:r>
            <a:r>
              <a:rPr dirty="0" sz="1200" spc="-1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 spc="-20">
                <a:solidFill>
                  <a:srgbClr val="683C2D"/>
                </a:solidFill>
                <a:latin typeface="맑은 고딕"/>
                <a:cs typeface="맑은 고딕"/>
              </a:rPr>
              <a:t>가능함</a:t>
            </a:r>
            <a:r>
              <a:rPr dirty="0" sz="1200" spc="-20">
                <a:solidFill>
                  <a:srgbClr val="683C2D"/>
                </a:solidFill>
                <a:latin typeface="Calibri"/>
                <a:cs typeface="Calibri"/>
              </a:rPr>
              <a:t>. </a:t>
            </a:r>
            <a:r>
              <a:rPr dirty="0" sz="1200" spc="-10">
                <a:solidFill>
                  <a:srgbClr val="683C2D"/>
                </a:solidFill>
                <a:latin typeface="Calibri"/>
                <a:cs typeface="Calibri"/>
              </a:rPr>
              <a:t>(</a:t>
            </a:r>
            <a:r>
              <a:rPr dirty="0" sz="1200" spc="-10">
                <a:solidFill>
                  <a:srgbClr val="683C2D"/>
                </a:solidFill>
                <a:latin typeface="맑은 고딕"/>
                <a:cs typeface="맑은 고딕"/>
              </a:rPr>
              <a:t>수령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일정은</a:t>
            </a:r>
            <a:r>
              <a:rPr dirty="0" sz="1200" spc="-1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상황에</a:t>
            </a:r>
            <a:r>
              <a:rPr dirty="0" sz="1200" spc="-1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따라</a:t>
            </a:r>
            <a:r>
              <a:rPr dirty="0" sz="1200" spc="-15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변경될</a:t>
            </a:r>
            <a:r>
              <a:rPr dirty="0" sz="1200" spc="-1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수</a:t>
            </a:r>
            <a:r>
              <a:rPr dirty="0" sz="1200" spc="-1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 spc="-25">
                <a:solidFill>
                  <a:srgbClr val="683C2D"/>
                </a:solidFill>
                <a:latin typeface="맑은 고딕"/>
                <a:cs typeface="맑은 고딕"/>
              </a:rPr>
              <a:t>있음</a:t>
            </a:r>
            <a:r>
              <a:rPr dirty="0" sz="1200" spc="-25">
                <a:solidFill>
                  <a:srgbClr val="683C2D"/>
                </a:solidFill>
                <a:latin typeface="Calibri"/>
                <a:cs typeface="Calibri"/>
              </a:rPr>
              <a:t>)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다.</a:t>
            </a:r>
            <a:r>
              <a:rPr dirty="0" sz="2000" spc="-2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&lt;국민</a:t>
            </a:r>
            <a:r>
              <a:rPr dirty="0" sz="20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체크카드형&gt;</a:t>
            </a:r>
            <a:r>
              <a:rPr dirty="0" sz="20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국민은행</a:t>
            </a:r>
            <a:r>
              <a:rPr dirty="0" sz="2000" spc="-2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동국대학교점(혜화관</a:t>
            </a:r>
            <a:r>
              <a:rPr dirty="0" sz="20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5">
                <a:solidFill>
                  <a:srgbClr val="683C2D"/>
                </a:solidFill>
                <a:latin typeface="맑은 고딕"/>
                <a:cs typeface="맑은 고딕"/>
              </a:rPr>
              <a:t>1층)</a:t>
            </a:r>
            <a:endParaRPr sz="2000">
              <a:latin typeface="맑은 고딕"/>
              <a:cs typeface="맑은 고딕"/>
            </a:endParaRPr>
          </a:p>
          <a:p>
            <a:pPr marL="1445260" marR="260985" indent="-140970">
              <a:lnSpc>
                <a:spcPct val="150000"/>
              </a:lnSpc>
              <a:spcBef>
                <a:spcPts val="500"/>
              </a:spcBef>
              <a:buFont typeface="Calibri"/>
              <a:buAutoNum type="arabicParenR"/>
              <a:tabLst>
                <a:tab pos="1464310" algn="l"/>
              </a:tabLst>
            </a:pP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국민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체크카드형의</a:t>
            </a:r>
            <a:r>
              <a:rPr dirty="0" sz="1200" spc="-1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경우</a:t>
            </a:r>
            <a:r>
              <a:rPr dirty="0" sz="1200">
                <a:solidFill>
                  <a:srgbClr val="683C2D"/>
                </a:solidFill>
                <a:latin typeface="Calibri"/>
                <a:cs typeface="Calibri"/>
              </a:rPr>
              <a:t>,</a:t>
            </a:r>
            <a:r>
              <a:rPr dirty="0" sz="1200" spc="10">
                <a:solidFill>
                  <a:srgbClr val="683C2D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영업점</a:t>
            </a:r>
            <a:r>
              <a:rPr dirty="0" sz="1200" spc="-1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카드수령일로부터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Calibri"/>
                <a:cs typeface="Calibri"/>
              </a:rPr>
              <a:t>2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개월</a:t>
            </a:r>
            <a:r>
              <a:rPr dirty="0" sz="1200" spc="-1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 spc="-10">
                <a:solidFill>
                  <a:srgbClr val="683C2D"/>
                </a:solidFill>
                <a:latin typeface="맑은 고딕"/>
                <a:cs typeface="맑은 고딕"/>
              </a:rPr>
              <a:t>이상</a:t>
            </a:r>
            <a:r>
              <a:rPr dirty="0" sz="1200" spc="-10">
                <a:solidFill>
                  <a:srgbClr val="683C2D"/>
                </a:solidFill>
                <a:latin typeface="Calibri"/>
                <a:cs typeface="Calibri"/>
              </a:rPr>
              <a:t>(</a:t>
            </a:r>
            <a:r>
              <a:rPr dirty="0" sz="1200" spc="-10">
                <a:solidFill>
                  <a:srgbClr val="683C2D"/>
                </a:solidFill>
                <a:latin typeface="맑은 고딕"/>
                <a:cs typeface="맑은 고딕"/>
              </a:rPr>
              <a:t>또는</a:t>
            </a:r>
            <a:r>
              <a:rPr dirty="0" sz="1200" spc="-1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카드</a:t>
            </a:r>
            <a:r>
              <a:rPr dirty="0" sz="1200" spc="-1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발급일로부터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Calibri"/>
                <a:cs typeface="Calibri"/>
              </a:rPr>
              <a:t>4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개월</a:t>
            </a:r>
            <a:r>
              <a:rPr dirty="0" sz="1200" spc="-1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이상</a:t>
            </a:r>
            <a:r>
              <a:rPr dirty="0" sz="1200">
                <a:solidFill>
                  <a:srgbClr val="683C2D"/>
                </a:solidFill>
                <a:latin typeface="Calibri"/>
                <a:cs typeface="Calibri"/>
              </a:rPr>
              <a:t>)</a:t>
            </a:r>
            <a:r>
              <a:rPr dirty="0" sz="1200" spc="5">
                <a:solidFill>
                  <a:srgbClr val="683C2D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경과</a:t>
            </a:r>
            <a:r>
              <a:rPr dirty="0" sz="1200" spc="-1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 spc="-50">
                <a:solidFill>
                  <a:srgbClr val="683C2D"/>
                </a:solidFill>
                <a:latin typeface="맑은 고딕"/>
                <a:cs typeface="맑은 고딕"/>
              </a:rPr>
              <a:t>등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여러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폐기</a:t>
            </a:r>
            <a:r>
              <a:rPr dirty="0" sz="1200" spc="-16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기준에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따라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카드가</a:t>
            </a:r>
            <a:r>
              <a:rPr dirty="0" sz="1200" spc="-1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자동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폐기되므로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이후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재발급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신청해야</a:t>
            </a:r>
            <a:r>
              <a:rPr dirty="0" sz="1200" spc="-15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 spc="-25">
                <a:solidFill>
                  <a:srgbClr val="683C2D"/>
                </a:solidFill>
                <a:latin typeface="맑은 고딕"/>
                <a:cs typeface="맑은 고딕"/>
              </a:rPr>
              <a:t>함</a:t>
            </a:r>
            <a:r>
              <a:rPr dirty="0" sz="1200" spc="-25">
                <a:solidFill>
                  <a:srgbClr val="683C2D"/>
                </a:solidFill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1445260">
              <a:lnSpc>
                <a:spcPct val="100000"/>
              </a:lnSpc>
              <a:spcBef>
                <a:spcPts val="720"/>
              </a:spcBef>
            </a:pPr>
            <a:r>
              <a:rPr dirty="0" sz="1200">
                <a:solidFill>
                  <a:srgbClr val="683C2D"/>
                </a:solidFill>
                <a:latin typeface="Calibri"/>
                <a:cs typeface="Calibri"/>
              </a:rPr>
              <a:t>(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단</a:t>
            </a:r>
            <a:r>
              <a:rPr dirty="0" sz="1200">
                <a:solidFill>
                  <a:srgbClr val="683C2D"/>
                </a:solidFill>
                <a:latin typeface="Calibri"/>
                <a:cs typeface="Calibri"/>
              </a:rPr>
              <a:t>,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회원의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수령의사가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확인된</a:t>
            </a:r>
            <a:r>
              <a:rPr dirty="0" sz="1200" spc="-15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경우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제외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Calibri"/>
                <a:cs typeface="Calibri"/>
              </a:rPr>
              <a:t>/</a:t>
            </a:r>
            <a:r>
              <a:rPr dirty="0" sz="1200" spc="5">
                <a:solidFill>
                  <a:srgbClr val="683C2D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지점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도착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메시지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확인</a:t>
            </a:r>
            <a:r>
              <a:rPr dirty="0" sz="1200" spc="-16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후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기간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내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수령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 spc="-25">
                <a:solidFill>
                  <a:srgbClr val="683C2D"/>
                </a:solidFill>
                <a:latin typeface="맑은 고딕"/>
                <a:cs typeface="맑은 고딕"/>
              </a:rPr>
              <a:t>요망</a:t>
            </a:r>
            <a:r>
              <a:rPr dirty="0" sz="1200" spc="-25">
                <a:solidFill>
                  <a:srgbClr val="683C2D"/>
                </a:solidFill>
                <a:latin typeface="Calibri"/>
                <a:cs typeface="Calibri"/>
              </a:rPr>
              <a:t>)</a:t>
            </a:r>
            <a:endParaRPr sz="1200">
              <a:latin typeface="Calibri"/>
              <a:cs typeface="Calibri"/>
            </a:endParaRPr>
          </a:p>
          <a:p>
            <a:pPr marL="1445260" marR="1902460" indent="-140970">
              <a:lnSpc>
                <a:spcPct val="150000"/>
              </a:lnSpc>
              <a:spcBef>
                <a:spcPts val="900"/>
              </a:spcBef>
              <a:buFont typeface="Calibri"/>
              <a:buAutoNum type="arabicParenR" startAt="2"/>
              <a:tabLst>
                <a:tab pos="1464310" algn="l"/>
              </a:tabLst>
            </a:pP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고양바이오메디캠퍼스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소속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학생의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경우</a:t>
            </a:r>
            <a:r>
              <a:rPr dirty="0" sz="1200">
                <a:solidFill>
                  <a:srgbClr val="683C2D"/>
                </a:solidFill>
                <a:latin typeface="Calibri"/>
                <a:cs typeface="Calibri"/>
              </a:rPr>
              <a:t>,</a:t>
            </a:r>
            <a:r>
              <a:rPr dirty="0" sz="1200" spc="5">
                <a:solidFill>
                  <a:srgbClr val="683C2D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국민은행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동국대학교점에</a:t>
            </a:r>
            <a:r>
              <a:rPr dirty="0" sz="1200" spc="-1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직접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 spc="-20">
                <a:solidFill>
                  <a:srgbClr val="683C2D"/>
                </a:solidFill>
                <a:latin typeface="맑은 고딕"/>
                <a:cs typeface="맑은 고딕"/>
              </a:rPr>
              <a:t>요청하여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국민은행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동국대일산병원점으로</a:t>
            </a:r>
            <a:r>
              <a:rPr dirty="0" sz="1200" spc="-15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>
                <a:solidFill>
                  <a:srgbClr val="683C2D"/>
                </a:solidFill>
                <a:latin typeface="맑은 고딕"/>
                <a:cs typeface="맑은 고딕"/>
              </a:rPr>
              <a:t>전출</a:t>
            </a:r>
            <a:r>
              <a:rPr dirty="0" sz="1200" spc="-15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 spc="-20">
                <a:solidFill>
                  <a:srgbClr val="683C2D"/>
                </a:solidFill>
                <a:latin typeface="맑은 고딕"/>
                <a:cs typeface="맑은 고딕"/>
              </a:rPr>
              <a:t>가능함</a:t>
            </a:r>
            <a:r>
              <a:rPr dirty="0" sz="1200" spc="-20">
                <a:solidFill>
                  <a:srgbClr val="683C2D"/>
                </a:solidFill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90500" y="969263"/>
            <a:ext cx="2320290" cy="874394"/>
            <a:chOff x="190500" y="969263"/>
            <a:chExt cx="2320290" cy="874394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0500" y="1293875"/>
              <a:ext cx="2320290" cy="549401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199644" y="969263"/>
              <a:ext cx="2304415" cy="425450"/>
            </a:xfrm>
            <a:custGeom>
              <a:avLst/>
              <a:gdLst/>
              <a:ahLst/>
              <a:cxnLst/>
              <a:rect l="l" t="t" r="r" b="b"/>
              <a:pathLst>
                <a:path w="2304415" h="425450">
                  <a:moveTo>
                    <a:pt x="2233422" y="0"/>
                  </a:moveTo>
                  <a:lnTo>
                    <a:pt x="70866" y="0"/>
                  </a:lnTo>
                  <a:lnTo>
                    <a:pt x="43280" y="5572"/>
                  </a:lnTo>
                  <a:lnTo>
                    <a:pt x="20754" y="20764"/>
                  </a:lnTo>
                  <a:lnTo>
                    <a:pt x="5568" y="43291"/>
                  </a:lnTo>
                  <a:lnTo>
                    <a:pt x="0" y="70865"/>
                  </a:lnTo>
                  <a:lnTo>
                    <a:pt x="0" y="354330"/>
                  </a:lnTo>
                  <a:lnTo>
                    <a:pt x="5568" y="381904"/>
                  </a:lnTo>
                  <a:lnTo>
                    <a:pt x="20754" y="404431"/>
                  </a:lnTo>
                  <a:lnTo>
                    <a:pt x="43280" y="419623"/>
                  </a:lnTo>
                  <a:lnTo>
                    <a:pt x="70866" y="425196"/>
                  </a:lnTo>
                  <a:lnTo>
                    <a:pt x="2233422" y="425196"/>
                  </a:lnTo>
                  <a:lnTo>
                    <a:pt x="2260996" y="419623"/>
                  </a:lnTo>
                  <a:lnTo>
                    <a:pt x="2283523" y="404431"/>
                  </a:lnTo>
                  <a:lnTo>
                    <a:pt x="2298715" y="381904"/>
                  </a:lnTo>
                  <a:lnTo>
                    <a:pt x="2304288" y="354330"/>
                  </a:lnTo>
                  <a:lnTo>
                    <a:pt x="2304288" y="70865"/>
                  </a:lnTo>
                  <a:lnTo>
                    <a:pt x="2298715" y="43291"/>
                  </a:lnTo>
                  <a:lnTo>
                    <a:pt x="2283523" y="20764"/>
                  </a:lnTo>
                  <a:lnTo>
                    <a:pt x="2260996" y="5572"/>
                  </a:lnTo>
                  <a:lnTo>
                    <a:pt x="2233422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 descr=""/>
          <p:cNvGrpSpPr/>
          <p:nvPr/>
        </p:nvGrpSpPr>
        <p:grpSpPr>
          <a:xfrm>
            <a:off x="0" y="32003"/>
            <a:ext cx="1866264" cy="677545"/>
            <a:chOff x="0" y="32003"/>
            <a:chExt cx="1866264" cy="677545"/>
          </a:xfrm>
        </p:grpSpPr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2003"/>
              <a:ext cx="646938" cy="677418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3840" y="32003"/>
              <a:ext cx="1622298" cy="677418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5.</a:t>
            </a:r>
            <a:r>
              <a:rPr dirty="0" spc="5"/>
              <a:t> </a:t>
            </a:r>
            <a:r>
              <a:rPr dirty="0" spc="-20"/>
              <a:t>유의사항</a:t>
            </a:r>
          </a:p>
        </p:txBody>
      </p:sp>
      <p:sp>
        <p:nvSpPr>
          <p:cNvPr id="10" name="object 10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9" name="object 9" descr=""/>
          <p:cNvSpPr txBox="1"/>
          <p:nvPr/>
        </p:nvSpPr>
        <p:spPr>
          <a:xfrm>
            <a:off x="278079" y="1012063"/>
            <a:ext cx="9082405" cy="48215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563880">
              <a:lnSpc>
                <a:spcPct val="100000"/>
              </a:lnSpc>
              <a:spcBef>
                <a:spcPts val="105"/>
              </a:spcBef>
            </a:pPr>
            <a:r>
              <a:rPr dirty="0" sz="2000" spc="-20">
                <a:solidFill>
                  <a:srgbClr val="FFFFFF"/>
                </a:solidFill>
                <a:latin typeface="맑은 고딕"/>
                <a:cs typeface="맑은 고딕"/>
              </a:rPr>
              <a:t>유의사항</a:t>
            </a:r>
            <a:endParaRPr sz="20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350">
              <a:latin typeface="맑은 고딕"/>
              <a:cs typeface="맑은 고딕"/>
            </a:endParaRPr>
          </a:p>
          <a:p>
            <a:pPr marL="340360" indent="-327660">
              <a:lnSpc>
                <a:spcPct val="100000"/>
              </a:lnSpc>
              <a:spcBef>
                <a:spcPts val="5"/>
              </a:spcBef>
              <a:buAutoNum type="arabicParenR"/>
              <a:tabLst>
                <a:tab pos="340360" algn="l"/>
              </a:tabLst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엔드림스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사진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미등록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시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2000" spc="-2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발급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5" b="1">
                <a:solidFill>
                  <a:srgbClr val="683C2D"/>
                </a:solidFill>
                <a:latin typeface="맑은 고딕"/>
                <a:cs typeface="맑은 고딕"/>
              </a:rPr>
              <a:t>불가</a:t>
            </a:r>
            <a:endParaRPr sz="20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1135"/>
              </a:spcBef>
            </a:pP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※</a:t>
            </a:r>
            <a:r>
              <a:rPr dirty="0" sz="18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0C0CC0"/>
                </a:solidFill>
                <a:latin typeface="맑은 고딕"/>
                <a:cs typeface="맑은 고딕"/>
              </a:rPr>
              <a:t>학생증 사진 변경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을 희망하는 경우,</a:t>
            </a:r>
            <a:r>
              <a:rPr dirty="0" sz="1800" spc="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u="sng" sz="18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08.16(일)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까지</a:t>
            </a:r>
            <a:r>
              <a:rPr dirty="0" sz="1800" spc="-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반드시 사진을 변경 후</a:t>
            </a:r>
            <a:r>
              <a:rPr dirty="0" sz="18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 spc="-25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endParaRPr sz="18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(학생증</a:t>
            </a:r>
            <a:r>
              <a:rPr dirty="0" sz="1800" spc="-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18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후 사진 변경 시,</a:t>
            </a:r>
            <a:r>
              <a:rPr dirty="0" sz="1800" spc="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변경 전 엔드림스 등록</a:t>
            </a:r>
            <a:r>
              <a:rPr dirty="0" sz="18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683C2D"/>
                </a:solidFill>
                <a:latin typeface="맑은 고딕"/>
                <a:cs typeface="맑은 고딕"/>
              </a:rPr>
              <a:t>사진으로</a:t>
            </a:r>
            <a:r>
              <a:rPr dirty="0" sz="1800" spc="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 spc="-25">
                <a:solidFill>
                  <a:srgbClr val="683C2D"/>
                </a:solidFill>
                <a:latin typeface="맑은 고딕"/>
                <a:cs typeface="맑은 고딕"/>
              </a:rPr>
              <a:t>발급)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00">
              <a:latin typeface="맑은 고딕"/>
              <a:cs typeface="맑은 고딕"/>
            </a:endParaRPr>
          </a:p>
          <a:p>
            <a:pPr marL="340360" indent="-327660">
              <a:lnSpc>
                <a:spcPct val="100000"/>
              </a:lnSpc>
              <a:buAutoNum type="arabicParenR" startAt="2"/>
              <a:tabLst>
                <a:tab pos="340360" algn="l"/>
              </a:tabLst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2000" spc="-27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신청기간</a:t>
            </a:r>
            <a:r>
              <a:rPr dirty="0" sz="2000" b="1">
                <a:solidFill>
                  <a:srgbClr val="683C2D"/>
                </a:solidFill>
                <a:latin typeface="Calibri"/>
                <a:cs typeface="Calibri"/>
              </a:rPr>
              <a:t>(2026.08.17.(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월</a:t>
            </a:r>
            <a:r>
              <a:rPr dirty="0" sz="2000" b="1">
                <a:solidFill>
                  <a:srgbClr val="683C2D"/>
                </a:solidFill>
                <a:latin typeface="Calibri"/>
                <a:cs typeface="Calibri"/>
              </a:rPr>
              <a:t>)</a:t>
            </a:r>
            <a:r>
              <a:rPr dirty="0" sz="2000" spc="-60" b="1">
                <a:solidFill>
                  <a:srgbClr val="683C2D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683C2D"/>
                </a:solidFill>
                <a:latin typeface="Calibri"/>
                <a:cs typeface="Calibri"/>
              </a:rPr>
              <a:t>~</a:t>
            </a:r>
            <a:r>
              <a:rPr dirty="0" sz="2000" spc="-15" b="1">
                <a:solidFill>
                  <a:srgbClr val="683C2D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683C2D"/>
                </a:solidFill>
                <a:latin typeface="Calibri"/>
                <a:cs typeface="Calibri"/>
              </a:rPr>
              <a:t>2026.09.11.(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금</a:t>
            </a:r>
            <a:r>
              <a:rPr dirty="0" sz="2000" b="1">
                <a:solidFill>
                  <a:srgbClr val="683C2D"/>
                </a:solidFill>
                <a:latin typeface="Calibri"/>
                <a:cs typeface="Calibri"/>
              </a:rPr>
              <a:t>))</a:t>
            </a:r>
            <a:r>
              <a:rPr dirty="0" sz="2000" spc="30" b="1">
                <a:solidFill>
                  <a:srgbClr val="683C2D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내</a:t>
            </a:r>
            <a:r>
              <a:rPr dirty="0" sz="2000" spc="-25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은행</a:t>
            </a:r>
            <a:r>
              <a:rPr dirty="0" sz="2000" spc="-27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변경</a:t>
            </a:r>
            <a:r>
              <a:rPr dirty="0" sz="2000" spc="-26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5" b="1">
                <a:solidFill>
                  <a:srgbClr val="683C2D"/>
                </a:solidFill>
                <a:latin typeface="맑은 고딕"/>
                <a:cs typeface="맑은 고딕"/>
              </a:rPr>
              <a:t>불가</a:t>
            </a:r>
            <a:endParaRPr sz="2000">
              <a:latin typeface="맑은 고딕"/>
              <a:cs typeface="맑은 고딕"/>
            </a:endParaRPr>
          </a:p>
          <a:p>
            <a:pPr marL="80645">
              <a:lnSpc>
                <a:spcPct val="100000"/>
              </a:lnSpc>
              <a:spcBef>
                <a:spcPts val="1920"/>
              </a:spcBef>
            </a:pPr>
            <a:r>
              <a:rPr dirty="0" sz="2000" spc="-10">
                <a:solidFill>
                  <a:srgbClr val="FF0000"/>
                </a:solidFill>
                <a:latin typeface="맑은 고딕"/>
                <a:cs typeface="맑은 고딕"/>
              </a:rPr>
              <a:t>(</a:t>
            </a:r>
            <a:r>
              <a:rPr dirty="0" sz="2000" spc="-10" b="1">
                <a:solidFill>
                  <a:srgbClr val="FF0000"/>
                </a:solidFill>
                <a:latin typeface="맑은 고딕"/>
                <a:cs typeface="맑은 고딕"/>
              </a:rPr>
              <a:t>국민은행&lt;-</a:t>
            </a:r>
            <a:r>
              <a:rPr dirty="0" sz="2000" b="1">
                <a:solidFill>
                  <a:srgbClr val="FF0000"/>
                </a:solidFill>
                <a:latin typeface="맑은 고딕"/>
                <a:cs typeface="맑은 고딕"/>
              </a:rPr>
              <a:t>&gt;신한은행</a:t>
            </a:r>
            <a:r>
              <a:rPr dirty="0" sz="2000" spc="-3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FF0000"/>
                </a:solidFill>
                <a:latin typeface="맑은 고딕"/>
                <a:cs typeface="맑은 고딕"/>
              </a:rPr>
              <a:t>신청</a:t>
            </a:r>
            <a:r>
              <a:rPr dirty="0" sz="2000" spc="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FF0000"/>
                </a:solidFill>
                <a:latin typeface="맑은 고딕"/>
                <a:cs typeface="맑은 고딕"/>
              </a:rPr>
              <a:t>선택</a:t>
            </a:r>
            <a:r>
              <a:rPr dirty="0" sz="2000" spc="-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FF0000"/>
                </a:solidFill>
                <a:latin typeface="맑은 고딕"/>
                <a:cs typeface="맑은 고딕"/>
              </a:rPr>
              <a:t>번복</a:t>
            </a:r>
            <a:r>
              <a:rPr dirty="0" sz="2000" spc="10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2000" spc="-25" b="1">
                <a:solidFill>
                  <a:srgbClr val="FF0000"/>
                </a:solidFill>
                <a:latin typeface="맑은 고딕"/>
                <a:cs typeface="맑은 고딕"/>
              </a:rPr>
              <a:t>불가</a:t>
            </a:r>
            <a:r>
              <a:rPr dirty="0" sz="2000" spc="-25">
                <a:solidFill>
                  <a:srgbClr val="FF0000"/>
                </a:solidFill>
                <a:latin typeface="맑은 고딕"/>
                <a:cs typeface="맑은 고딕"/>
              </a:rPr>
              <a:t>)</a:t>
            </a:r>
            <a:endParaRPr sz="20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1210"/>
              </a:spcBef>
            </a:pP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예)</a:t>
            </a:r>
            <a:r>
              <a:rPr dirty="0" sz="15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국민은행</a:t>
            </a:r>
            <a:r>
              <a:rPr dirty="0" sz="1500" spc="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체크카드</a:t>
            </a:r>
            <a:r>
              <a:rPr dirty="0" sz="1500" spc="-18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1500" spc="-19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spc="-10">
                <a:solidFill>
                  <a:srgbClr val="683C2D"/>
                </a:solidFill>
                <a:latin typeface="Calibri"/>
                <a:cs typeface="Calibri"/>
              </a:rPr>
              <a:t>08</a:t>
            </a:r>
            <a:r>
              <a:rPr dirty="0" sz="1500" spc="-10">
                <a:solidFill>
                  <a:srgbClr val="683C2D"/>
                </a:solidFill>
                <a:latin typeface="맑은 고딕"/>
                <a:cs typeface="맑은 고딕"/>
              </a:rPr>
              <a:t>월</a:t>
            </a:r>
            <a:r>
              <a:rPr dirty="0" sz="1500" spc="-16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spc="-10">
                <a:solidFill>
                  <a:srgbClr val="683C2D"/>
                </a:solidFill>
                <a:latin typeface="Calibri"/>
                <a:cs typeface="Calibri"/>
              </a:rPr>
              <a:t>17</a:t>
            </a:r>
            <a:r>
              <a:rPr dirty="0" sz="1500" spc="-10">
                <a:solidFill>
                  <a:srgbClr val="683C2D"/>
                </a:solidFill>
                <a:latin typeface="맑은 고딕"/>
                <a:cs typeface="맑은 고딕"/>
              </a:rPr>
              <a:t>일</a:t>
            </a:r>
            <a:r>
              <a:rPr dirty="0" sz="1500" spc="-17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최초</a:t>
            </a:r>
            <a:r>
              <a:rPr dirty="0" sz="1500" spc="-19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spc="-10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1500" spc="-10">
                <a:solidFill>
                  <a:srgbClr val="683C2D"/>
                </a:solidFill>
                <a:latin typeface="Calibri"/>
                <a:cs typeface="Calibri"/>
              </a:rPr>
              <a:t>-</a:t>
            </a:r>
            <a:r>
              <a:rPr dirty="0" sz="1500">
                <a:solidFill>
                  <a:srgbClr val="683C2D"/>
                </a:solidFill>
                <a:latin typeface="Calibri"/>
                <a:cs typeface="Calibri"/>
              </a:rPr>
              <a:t>&gt;</a:t>
            </a:r>
            <a:r>
              <a:rPr dirty="0" sz="1500" spc="350">
                <a:solidFill>
                  <a:srgbClr val="683C2D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신한은행</a:t>
            </a:r>
            <a:r>
              <a:rPr dirty="0" sz="1500" spc="-18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체크카드</a:t>
            </a:r>
            <a:r>
              <a:rPr dirty="0" sz="1500" spc="-18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1500" spc="-17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spc="-10">
                <a:solidFill>
                  <a:srgbClr val="683C2D"/>
                </a:solidFill>
                <a:latin typeface="Calibri"/>
                <a:cs typeface="Calibri"/>
              </a:rPr>
              <a:t>08</a:t>
            </a:r>
            <a:r>
              <a:rPr dirty="0" sz="1500" spc="-10">
                <a:solidFill>
                  <a:srgbClr val="683C2D"/>
                </a:solidFill>
                <a:latin typeface="맑은 고딕"/>
                <a:cs typeface="맑은 고딕"/>
              </a:rPr>
              <a:t>월</a:t>
            </a:r>
            <a:r>
              <a:rPr dirty="0" sz="1500" spc="-17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spc="-10">
                <a:solidFill>
                  <a:srgbClr val="683C2D"/>
                </a:solidFill>
                <a:latin typeface="Calibri"/>
                <a:cs typeface="Calibri"/>
              </a:rPr>
              <a:t>18</a:t>
            </a:r>
            <a:r>
              <a:rPr dirty="0" sz="1500" spc="-10">
                <a:solidFill>
                  <a:srgbClr val="683C2D"/>
                </a:solidFill>
                <a:latin typeface="맑은 고딕"/>
                <a:cs typeface="맑은 고딕"/>
              </a:rPr>
              <a:t>일</a:t>
            </a:r>
            <a:r>
              <a:rPr dirty="0" sz="1500" spc="-17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재신청</a:t>
            </a:r>
            <a:r>
              <a:rPr dirty="0" sz="1500" spc="-19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spc="-25">
                <a:solidFill>
                  <a:srgbClr val="683C2D"/>
                </a:solidFill>
                <a:latin typeface="맑은 고딕"/>
                <a:cs typeface="맑은 고딕"/>
              </a:rPr>
              <a:t>불가</a:t>
            </a:r>
            <a:endParaRPr sz="15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550">
              <a:latin typeface="맑은 고딕"/>
              <a:cs typeface="맑은 고딕"/>
            </a:endParaRPr>
          </a:p>
          <a:p>
            <a:pPr marL="340360" indent="-327660">
              <a:lnSpc>
                <a:spcPct val="100000"/>
              </a:lnSpc>
              <a:buAutoNum type="arabicParenR" startAt="3"/>
              <a:tabLst>
                <a:tab pos="340360" algn="l"/>
              </a:tabLst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지점</a:t>
            </a:r>
            <a:r>
              <a:rPr dirty="0" sz="2000" spc="-27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방문시</a:t>
            </a:r>
            <a:r>
              <a:rPr dirty="0" sz="2000" spc="-26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소요</a:t>
            </a:r>
            <a:r>
              <a:rPr dirty="0" sz="2000" spc="-26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시간</a:t>
            </a:r>
            <a:r>
              <a:rPr dirty="0" sz="2000" spc="-26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증가로</a:t>
            </a:r>
            <a:r>
              <a:rPr dirty="0" sz="2000" spc="-27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인해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모바일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2000" spc="-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권장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(지점</a:t>
            </a:r>
            <a:r>
              <a:rPr dirty="0" sz="2000" spc="-2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683C2D"/>
                </a:solidFill>
                <a:latin typeface="맑은 고딕"/>
                <a:cs typeface="맑은 고딕"/>
              </a:rPr>
              <a:t>방문신청</a:t>
            </a:r>
            <a:r>
              <a:rPr dirty="0" sz="2000" spc="-2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5">
                <a:solidFill>
                  <a:srgbClr val="683C2D"/>
                </a:solidFill>
                <a:latin typeface="맑은 고딕"/>
                <a:cs typeface="맑은 고딕"/>
              </a:rPr>
              <a:t>자제)</a:t>
            </a:r>
            <a:endParaRPr sz="20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683C2D"/>
              </a:buClr>
              <a:buFont typeface=""/>
              <a:buAutoNum type="arabicParenR" startAt="3"/>
            </a:pPr>
            <a:endParaRPr sz="1650">
              <a:latin typeface="맑은 고딕"/>
              <a:cs typeface="맑은 고딕"/>
            </a:endParaRPr>
          </a:p>
          <a:p>
            <a:pPr marL="340360" indent="-327660">
              <a:lnSpc>
                <a:spcPct val="100000"/>
              </a:lnSpc>
              <a:buAutoNum type="arabicParenR" startAt="3"/>
              <a:tabLst>
                <a:tab pos="340360" algn="l"/>
              </a:tabLst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학생증이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필요하지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않은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경우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개인정보동의에서</a:t>
            </a:r>
            <a:r>
              <a:rPr dirty="0" sz="2000" spc="-3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FF0000"/>
                </a:solidFill>
                <a:latin typeface="맑은 고딕"/>
                <a:cs typeface="맑은 고딕"/>
              </a:rPr>
              <a:t>‘발급안함’</a:t>
            </a:r>
            <a:r>
              <a:rPr dirty="0" sz="2000" spc="-1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선택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5" b="1">
                <a:solidFill>
                  <a:srgbClr val="683C2D"/>
                </a:solidFill>
                <a:latin typeface="맑은 고딕"/>
                <a:cs typeface="맑은 고딕"/>
              </a:rPr>
              <a:t>가능</a:t>
            </a:r>
            <a:endParaRPr sz="200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dc:title>PowerPoint 프레젠테이션</dc:title>
  <dcterms:created xsi:type="dcterms:W3CDTF">2026-08-25T10:15:56Z</dcterms:created>
  <dcterms:modified xsi:type="dcterms:W3CDTF">2026-08-25T10:15:56Z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2026-07-21T00:00:00Z</vt:filetime>
  </property>
  <property fmtid="{D5CDD505-2E9C-101B-9397-08002B2CF9AE}" pid="3" name="Creator">
    <vt:lpwstr>Microsoft® PowerPoint® LTSC</vt:lpwstr>
  </property>
  <property fmtid="{D5CDD505-2E9C-101B-9397-08002B2CF9AE}" pid="4" name="LastSaved">
    <vt:filetime>2026-08-25T00:00:00Z</vt:filetime>
  </property>
  <property fmtid="{D5CDD505-2E9C-101B-9397-08002B2CF9AE}" pid="5" name="Producer">
    <vt:lpwstr>Microsoft® PowerPoint® LTSC</vt:lpwstr>
  </property>
</Properties>
</file>