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9906000" cy="6858000"/>
  <p:notesSz cx="9906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4475" cy="685190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5300" y="787908"/>
            <a:ext cx="6723888" cy="5580888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5951982" y="1355598"/>
            <a:ext cx="3248025" cy="1106805"/>
          </a:xfrm>
          <a:custGeom>
            <a:avLst/>
            <a:gdLst/>
            <a:ahLst/>
            <a:cxnLst/>
            <a:rect l="l" t="t" r="r" b="b"/>
            <a:pathLst>
              <a:path w="3248025" h="1106805">
                <a:moveTo>
                  <a:pt x="3063240" y="0"/>
                </a:moveTo>
                <a:lnTo>
                  <a:pt x="184403" y="0"/>
                </a:lnTo>
                <a:lnTo>
                  <a:pt x="135378" y="6586"/>
                </a:lnTo>
                <a:lnTo>
                  <a:pt x="91327" y="25174"/>
                </a:lnTo>
                <a:lnTo>
                  <a:pt x="54006" y="54006"/>
                </a:lnTo>
                <a:lnTo>
                  <a:pt x="25174" y="91327"/>
                </a:lnTo>
                <a:lnTo>
                  <a:pt x="6586" y="135378"/>
                </a:lnTo>
                <a:lnTo>
                  <a:pt x="0" y="184403"/>
                </a:lnTo>
                <a:lnTo>
                  <a:pt x="0" y="922019"/>
                </a:lnTo>
                <a:lnTo>
                  <a:pt x="6586" y="971045"/>
                </a:lnTo>
                <a:lnTo>
                  <a:pt x="25174" y="1015096"/>
                </a:lnTo>
                <a:lnTo>
                  <a:pt x="54006" y="1052417"/>
                </a:lnTo>
                <a:lnTo>
                  <a:pt x="91327" y="1081249"/>
                </a:lnTo>
                <a:lnTo>
                  <a:pt x="135378" y="1099837"/>
                </a:lnTo>
                <a:lnTo>
                  <a:pt x="184403" y="1106424"/>
                </a:lnTo>
                <a:lnTo>
                  <a:pt x="3063240" y="1106424"/>
                </a:lnTo>
                <a:lnTo>
                  <a:pt x="3112265" y="1099837"/>
                </a:lnTo>
                <a:lnTo>
                  <a:pt x="3156316" y="1081249"/>
                </a:lnTo>
                <a:lnTo>
                  <a:pt x="3193637" y="1052417"/>
                </a:lnTo>
                <a:lnTo>
                  <a:pt x="3222469" y="1015096"/>
                </a:lnTo>
                <a:lnTo>
                  <a:pt x="3241057" y="971045"/>
                </a:lnTo>
                <a:lnTo>
                  <a:pt x="3247643" y="922019"/>
                </a:lnTo>
                <a:lnTo>
                  <a:pt x="3247643" y="184403"/>
                </a:lnTo>
                <a:lnTo>
                  <a:pt x="3241057" y="135378"/>
                </a:lnTo>
                <a:lnTo>
                  <a:pt x="3222469" y="91327"/>
                </a:lnTo>
                <a:lnTo>
                  <a:pt x="3193637" y="54006"/>
                </a:lnTo>
                <a:lnTo>
                  <a:pt x="3156316" y="25174"/>
                </a:lnTo>
                <a:lnTo>
                  <a:pt x="3112265" y="6586"/>
                </a:lnTo>
                <a:lnTo>
                  <a:pt x="3063240" y="0"/>
                </a:lnTo>
                <a:close/>
              </a:path>
            </a:pathLst>
          </a:custGeom>
          <a:solidFill>
            <a:srgbClr val="F897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5951982" y="1355598"/>
            <a:ext cx="3248025" cy="1106805"/>
          </a:xfrm>
          <a:custGeom>
            <a:avLst/>
            <a:gdLst/>
            <a:ahLst/>
            <a:cxnLst/>
            <a:rect l="l" t="t" r="r" b="b"/>
            <a:pathLst>
              <a:path w="3248025" h="1106805">
                <a:moveTo>
                  <a:pt x="0" y="184403"/>
                </a:moveTo>
                <a:lnTo>
                  <a:pt x="6586" y="135378"/>
                </a:lnTo>
                <a:lnTo>
                  <a:pt x="25174" y="91327"/>
                </a:lnTo>
                <a:lnTo>
                  <a:pt x="54006" y="54006"/>
                </a:lnTo>
                <a:lnTo>
                  <a:pt x="91327" y="25174"/>
                </a:lnTo>
                <a:lnTo>
                  <a:pt x="135378" y="6586"/>
                </a:lnTo>
                <a:lnTo>
                  <a:pt x="184403" y="0"/>
                </a:lnTo>
                <a:lnTo>
                  <a:pt x="3063240" y="0"/>
                </a:lnTo>
                <a:lnTo>
                  <a:pt x="3112265" y="6586"/>
                </a:lnTo>
                <a:lnTo>
                  <a:pt x="3156316" y="25174"/>
                </a:lnTo>
                <a:lnTo>
                  <a:pt x="3193637" y="54006"/>
                </a:lnTo>
                <a:lnTo>
                  <a:pt x="3222469" y="91327"/>
                </a:lnTo>
                <a:lnTo>
                  <a:pt x="3241057" y="135378"/>
                </a:lnTo>
                <a:lnTo>
                  <a:pt x="3247643" y="184403"/>
                </a:lnTo>
                <a:lnTo>
                  <a:pt x="3247643" y="922019"/>
                </a:lnTo>
                <a:lnTo>
                  <a:pt x="3241057" y="971045"/>
                </a:lnTo>
                <a:lnTo>
                  <a:pt x="3222469" y="1015096"/>
                </a:lnTo>
                <a:lnTo>
                  <a:pt x="3193637" y="1052417"/>
                </a:lnTo>
                <a:lnTo>
                  <a:pt x="3156316" y="1081249"/>
                </a:lnTo>
                <a:lnTo>
                  <a:pt x="3112265" y="1099837"/>
                </a:lnTo>
                <a:lnTo>
                  <a:pt x="3063240" y="1106424"/>
                </a:lnTo>
                <a:lnTo>
                  <a:pt x="184403" y="1106424"/>
                </a:lnTo>
                <a:lnTo>
                  <a:pt x="135378" y="1099837"/>
                </a:lnTo>
                <a:lnTo>
                  <a:pt x="91327" y="1081249"/>
                </a:lnTo>
                <a:lnTo>
                  <a:pt x="54006" y="1052417"/>
                </a:lnTo>
                <a:lnTo>
                  <a:pt x="25174" y="1015096"/>
                </a:lnTo>
                <a:lnTo>
                  <a:pt x="6586" y="971045"/>
                </a:lnTo>
                <a:lnTo>
                  <a:pt x="0" y="922019"/>
                </a:lnTo>
                <a:lnTo>
                  <a:pt x="0" y="184403"/>
                </a:lnTo>
                <a:close/>
              </a:path>
            </a:pathLst>
          </a:custGeom>
          <a:ln w="25399">
            <a:solidFill>
              <a:srgbClr val="F897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739" y="112852"/>
            <a:ext cx="4061460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904475" cy="685190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112852"/>
            <a:ext cx="4855845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31182" y="1818513"/>
            <a:ext cx="5069205" cy="2626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3339" y="6595929"/>
            <a:ext cx="22034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png"/><Relationship Id="rId3" Type="http://schemas.openxmlformats.org/officeDocument/2006/relationships/image" Target="../media/image34.png"/><Relationship Id="rId4" Type="http://schemas.openxmlformats.org/officeDocument/2006/relationships/image" Target="../media/image49.png"/><Relationship Id="rId5" Type="http://schemas.openxmlformats.org/officeDocument/2006/relationships/image" Target="../media/image32.png"/><Relationship Id="rId6" Type="http://schemas.openxmlformats.org/officeDocument/2006/relationships/image" Target="../media/image7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g"/><Relationship Id="rId3" Type="http://schemas.openxmlformats.org/officeDocument/2006/relationships/image" Target="../media/image32.png"/><Relationship Id="rId4" Type="http://schemas.openxmlformats.org/officeDocument/2006/relationships/image" Target="../media/image7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37.jpg"/><Relationship Id="rId9" Type="http://schemas.openxmlformats.org/officeDocument/2006/relationships/image" Target="../media/image38.jpg"/><Relationship Id="rId10" Type="http://schemas.openxmlformats.org/officeDocument/2006/relationships/image" Target="../media/image39.jpg"/><Relationship Id="rId11" Type="http://schemas.openxmlformats.org/officeDocument/2006/relationships/image" Target="../media/image36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g"/><Relationship Id="rId3" Type="http://schemas.openxmlformats.org/officeDocument/2006/relationships/image" Target="../media/image52.jpg"/><Relationship Id="rId4" Type="http://schemas.openxmlformats.org/officeDocument/2006/relationships/image" Target="../media/image32.png"/><Relationship Id="rId5" Type="http://schemas.openxmlformats.org/officeDocument/2006/relationships/image" Target="../media/image7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53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g"/><Relationship Id="rId3" Type="http://schemas.openxmlformats.org/officeDocument/2006/relationships/image" Target="../media/image55.jpg"/><Relationship Id="rId4" Type="http://schemas.openxmlformats.org/officeDocument/2006/relationships/image" Target="../media/image56.jpg"/><Relationship Id="rId5" Type="http://schemas.openxmlformats.org/officeDocument/2006/relationships/image" Target="../media/image32.png"/><Relationship Id="rId6" Type="http://schemas.openxmlformats.org/officeDocument/2006/relationships/image" Target="../media/image7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g"/><Relationship Id="rId3" Type="http://schemas.openxmlformats.org/officeDocument/2006/relationships/image" Target="../media/image57.jpg"/><Relationship Id="rId4" Type="http://schemas.openxmlformats.org/officeDocument/2006/relationships/image" Target="../media/image41.jpg"/><Relationship Id="rId5" Type="http://schemas.openxmlformats.org/officeDocument/2006/relationships/image" Target="../media/image32.png"/><Relationship Id="rId6" Type="http://schemas.openxmlformats.org/officeDocument/2006/relationships/image" Target="../media/image7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58.jpg"/><Relationship Id="rId11" Type="http://schemas.openxmlformats.org/officeDocument/2006/relationships/image" Target="../media/image59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image" Target="../media/image65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image" Target="../media/image66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openxmlformats.org/officeDocument/2006/relationships/image" Target="../media/image69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0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7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jpg"/><Relationship Id="rId10" Type="http://schemas.openxmlformats.org/officeDocument/2006/relationships/image" Target="../media/image20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15.png"/><Relationship Id="rId4" Type="http://schemas.openxmlformats.org/officeDocument/2006/relationships/image" Target="../media/image7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3" Type="http://schemas.openxmlformats.org/officeDocument/2006/relationships/image" Target="../media/image7.png"/><Relationship Id="rId14" Type="http://schemas.openxmlformats.org/officeDocument/2006/relationships/image" Target="../media/image16.png"/><Relationship Id="rId15" Type="http://schemas.openxmlformats.org/officeDocument/2006/relationships/image" Target="../media/image17.png"/><Relationship Id="rId16" Type="http://schemas.openxmlformats.org/officeDocument/2006/relationships/image" Target="../media/image18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2.png"/><Relationship Id="rId6" Type="http://schemas.openxmlformats.org/officeDocument/2006/relationships/image" Target="../media/image7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g"/><Relationship Id="rId3" Type="http://schemas.openxmlformats.org/officeDocument/2006/relationships/image" Target="../media/image37.jpg"/><Relationship Id="rId4" Type="http://schemas.openxmlformats.org/officeDocument/2006/relationships/image" Target="../media/image38.jpg"/><Relationship Id="rId5" Type="http://schemas.openxmlformats.org/officeDocument/2006/relationships/image" Target="../media/image39.jpg"/><Relationship Id="rId6" Type="http://schemas.openxmlformats.org/officeDocument/2006/relationships/image" Target="../media/image40.jpg"/><Relationship Id="rId7" Type="http://schemas.openxmlformats.org/officeDocument/2006/relationships/image" Target="../media/image15.png"/><Relationship Id="rId8" Type="http://schemas.openxmlformats.org/officeDocument/2006/relationships/image" Target="../media/image7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1" Type="http://schemas.openxmlformats.org/officeDocument/2006/relationships/image" Target="../media/image18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Relationship Id="rId3" Type="http://schemas.openxmlformats.org/officeDocument/2006/relationships/image" Target="../media/image42.jpg"/><Relationship Id="rId4" Type="http://schemas.openxmlformats.org/officeDocument/2006/relationships/image" Target="../media/image43.jpg"/><Relationship Id="rId5" Type="http://schemas.openxmlformats.org/officeDocument/2006/relationships/image" Target="../media/image44.jpg"/><Relationship Id="rId6" Type="http://schemas.openxmlformats.org/officeDocument/2006/relationships/image" Target="../media/image45.jpg"/><Relationship Id="rId7" Type="http://schemas.openxmlformats.org/officeDocument/2006/relationships/image" Target="../media/image32.png"/><Relationship Id="rId8" Type="http://schemas.openxmlformats.org/officeDocument/2006/relationships/image" Target="../media/image7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1" Type="http://schemas.openxmlformats.org/officeDocument/2006/relationships/image" Target="../media/image18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g"/><Relationship Id="rId3" Type="http://schemas.openxmlformats.org/officeDocument/2006/relationships/image" Target="../media/image47.jpg"/><Relationship Id="rId4" Type="http://schemas.openxmlformats.org/officeDocument/2006/relationships/image" Target="../media/image32.png"/><Relationship Id="rId5" Type="http://schemas.openxmlformats.org/officeDocument/2006/relationships/image" Target="../media/image7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5999" cy="278587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75257" y="2985642"/>
            <a:ext cx="6814184" cy="4064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0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500" spc="-6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500" b="1">
                <a:solidFill>
                  <a:srgbClr val="683C2D"/>
                </a:solidFill>
                <a:latin typeface="맑은 고딕"/>
                <a:cs typeface="맑은 고딕"/>
              </a:rPr>
              <a:t>체크카드</a:t>
            </a:r>
            <a:r>
              <a:rPr dirty="0" sz="2500" spc="-6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500" b="1">
                <a:solidFill>
                  <a:srgbClr val="683C2D"/>
                </a:solidFill>
                <a:latin typeface="맑은 고딕"/>
                <a:cs typeface="맑은 고딕"/>
              </a:rPr>
              <a:t>KB국민</a:t>
            </a:r>
            <a:r>
              <a:rPr dirty="0" sz="2500" spc="-8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500" b="1">
                <a:solidFill>
                  <a:srgbClr val="683C2D"/>
                </a:solidFill>
                <a:latin typeface="맑은 고딕"/>
                <a:cs typeface="맑은 고딕"/>
              </a:rPr>
              <a:t>스타뱅킹</a:t>
            </a:r>
            <a:r>
              <a:rPr dirty="0" sz="2500" spc="-5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500" b="1">
                <a:solidFill>
                  <a:srgbClr val="683C2D"/>
                </a:solidFill>
                <a:latin typeface="맑은 고딕"/>
                <a:cs typeface="맑은 고딕"/>
              </a:rPr>
              <a:t>앱</a:t>
            </a:r>
            <a:r>
              <a:rPr dirty="0" sz="2500" spc="-7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500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500" spc="-7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500" spc="-25" b="1">
                <a:solidFill>
                  <a:srgbClr val="683C2D"/>
                </a:solidFill>
                <a:latin typeface="맑은 고딕"/>
                <a:cs typeface="맑은 고딕"/>
              </a:rPr>
              <a:t>안내</a:t>
            </a:r>
            <a:endParaRPr sz="2500">
              <a:latin typeface="맑은 고딕"/>
              <a:cs typeface="맑은 고딕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4" name="object 4" descr=""/>
          <p:cNvSpPr txBox="1"/>
          <p:nvPr/>
        </p:nvSpPr>
        <p:spPr>
          <a:xfrm>
            <a:off x="7711567" y="5471871"/>
            <a:ext cx="1764664" cy="6210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5"/>
              </a:spcBef>
            </a:pPr>
            <a:r>
              <a:rPr dirty="0" sz="1950" spc="-25">
                <a:solidFill>
                  <a:srgbClr val="683C2D"/>
                </a:solidFill>
                <a:latin typeface="맑은 고딕"/>
                <a:cs typeface="맑은 고딕"/>
              </a:rPr>
              <a:t>학생처</a:t>
            </a:r>
            <a:endParaRPr sz="1950">
              <a:latin typeface="맑은 고딕"/>
              <a:cs typeface="맑은 고딕"/>
            </a:endParaRPr>
          </a:p>
          <a:p>
            <a:pPr algn="r" marR="5080">
              <a:lnSpc>
                <a:spcPct val="100000"/>
              </a:lnSpc>
            </a:pPr>
            <a:r>
              <a:rPr dirty="0" sz="1950" spc="-10">
                <a:solidFill>
                  <a:srgbClr val="683C2D"/>
                </a:solidFill>
                <a:latin typeface="맑은 고딕"/>
                <a:cs typeface="맑은 고딕"/>
              </a:rPr>
              <a:t>학생역량개발팀</a:t>
            </a:r>
            <a:endParaRPr sz="195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95300" y="787908"/>
            <a:ext cx="8717280" cy="5581015"/>
            <a:chOff x="495300" y="787908"/>
            <a:chExt cx="8717280" cy="558101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62471" y="1626108"/>
              <a:ext cx="1262633" cy="843534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7059" y="1626108"/>
              <a:ext cx="1262633" cy="843534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53171" y="1626108"/>
              <a:ext cx="1262633" cy="843534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6287261" y="1731009"/>
            <a:ext cx="257873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>
                <a:solidFill>
                  <a:srgbClr val="FFFFFF"/>
                </a:solidFill>
                <a:latin typeface="맑은 고딕"/>
                <a:cs typeface="맑은 고딕"/>
              </a:rPr>
              <a:t>신규</a:t>
            </a:r>
            <a:r>
              <a:rPr dirty="0" sz="3000" spc="-1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3000">
                <a:solidFill>
                  <a:srgbClr val="FFFFFF"/>
                </a:solidFill>
                <a:latin typeface="맑은 고딕"/>
                <a:cs typeface="맑은 고딕"/>
              </a:rPr>
              <a:t>계좌 </a:t>
            </a:r>
            <a:r>
              <a:rPr dirty="0" sz="3000" spc="-25">
                <a:solidFill>
                  <a:srgbClr val="FFFFFF"/>
                </a:solidFill>
                <a:latin typeface="맑은 고딕"/>
                <a:cs typeface="맑은 고딕"/>
              </a:rPr>
              <a:t>개설</a:t>
            </a:r>
            <a:endParaRPr sz="3000">
              <a:latin typeface="맑은 고딕"/>
              <a:cs typeface="맑은 고딕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0" y="32003"/>
            <a:ext cx="4338320" cy="677545"/>
            <a:chOff x="0" y="32003"/>
            <a:chExt cx="4338320" cy="677545"/>
          </a:xfrm>
        </p:grpSpPr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2003"/>
              <a:ext cx="662178" cy="677418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9079" y="32003"/>
              <a:ext cx="1012697" cy="677418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5360" y="32003"/>
              <a:ext cx="1622298" cy="677418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02764" y="32003"/>
              <a:ext cx="707898" cy="677418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15767" y="32003"/>
              <a:ext cx="1622297" cy="677418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KB국민</a:t>
            </a:r>
            <a:r>
              <a:rPr dirty="0" spc="-15"/>
              <a:t> </a:t>
            </a:r>
            <a:r>
              <a:rPr dirty="0"/>
              <a:t>스타뱅킹</a:t>
            </a:r>
            <a:r>
              <a:rPr dirty="0" spc="-5"/>
              <a:t> </a:t>
            </a:r>
            <a:r>
              <a:rPr dirty="0"/>
              <a:t>앱 </a:t>
            </a:r>
            <a:r>
              <a:rPr dirty="0" spc="-20"/>
              <a:t>신청하기</a:t>
            </a:r>
          </a:p>
        </p:txBody>
      </p:sp>
      <p:sp>
        <p:nvSpPr>
          <p:cNvPr id="14" name="object 1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544944" y="1115441"/>
            <a:ext cx="3258820" cy="5046345"/>
            <a:chOff x="6544944" y="1115441"/>
            <a:chExt cx="3258820" cy="50463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85203" y="2188463"/>
              <a:ext cx="3165348" cy="3823715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6551294" y="1121791"/>
              <a:ext cx="3246120" cy="5033645"/>
            </a:xfrm>
            <a:custGeom>
              <a:avLst/>
              <a:gdLst/>
              <a:ahLst/>
              <a:cxnLst/>
              <a:rect l="l" t="t" r="r" b="b"/>
              <a:pathLst>
                <a:path w="3246120" h="5033645">
                  <a:moveTo>
                    <a:pt x="6350" y="0"/>
                  </a:moveTo>
                  <a:lnTo>
                    <a:pt x="6350" y="5033479"/>
                  </a:lnTo>
                </a:path>
                <a:path w="3246120" h="5033645">
                  <a:moveTo>
                    <a:pt x="3239515" y="0"/>
                  </a:moveTo>
                  <a:lnTo>
                    <a:pt x="3239515" y="5033479"/>
                  </a:lnTo>
                </a:path>
                <a:path w="3246120" h="5033645">
                  <a:moveTo>
                    <a:pt x="0" y="5027129"/>
                  </a:moveTo>
                  <a:lnTo>
                    <a:pt x="3245865" y="5027129"/>
                  </a:lnTo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6557644" y="1128141"/>
            <a:ext cx="3233420" cy="906144"/>
          </a:xfrm>
          <a:prstGeom prst="rect">
            <a:avLst/>
          </a:prstGeom>
          <a:solidFill>
            <a:srgbClr val="FDF6D2"/>
          </a:solidFill>
          <a:ln w="12700">
            <a:solidFill>
              <a:srgbClr val="FFC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200">
              <a:latin typeface="Times New Roman"/>
              <a:cs typeface="Times New Roman"/>
            </a:endParaRPr>
          </a:p>
          <a:p>
            <a:pPr marL="706755">
              <a:lnSpc>
                <a:spcPct val="100000"/>
              </a:lnSpc>
              <a:spcBef>
                <a:spcPts val="5"/>
              </a:spcBef>
            </a:pPr>
            <a:r>
              <a:rPr dirty="0" sz="1500" spc="-10" b="1">
                <a:solidFill>
                  <a:srgbClr val="683C2D"/>
                </a:solidFill>
                <a:latin typeface="Calibri"/>
                <a:cs typeface="Calibri"/>
              </a:rPr>
              <a:t>③</a:t>
            </a:r>
            <a:r>
              <a:rPr dirty="0" sz="1500" spc="-10" b="1">
                <a:solidFill>
                  <a:srgbClr val="683C2D"/>
                </a:solidFill>
                <a:latin typeface="맑은 고딕"/>
                <a:cs typeface="맑은 고딕"/>
              </a:rPr>
              <a:t>신규계좌</a:t>
            </a:r>
            <a:r>
              <a:rPr dirty="0" sz="1500" spc="-14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20" b="1">
                <a:solidFill>
                  <a:srgbClr val="683C2D"/>
                </a:solidFill>
                <a:latin typeface="맑은 고딕"/>
                <a:cs typeface="맑은 고딕"/>
              </a:rPr>
              <a:t>개설하기</a:t>
            </a:r>
            <a:endParaRPr sz="1500">
              <a:latin typeface="맑은 고딕"/>
              <a:cs typeface="맑은 고딕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6592061" y="4588002"/>
            <a:ext cx="3159760" cy="1424940"/>
          </a:xfrm>
          <a:custGeom>
            <a:avLst/>
            <a:gdLst/>
            <a:ahLst/>
            <a:cxnLst/>
            <a:rect l="l" t="t" r="r" b="b"/>
            <a:pathLst>
              <a:path w="3159759" h="1424939">
                <a:moveTo>
                  <a:pt x="844296" y="344424"/>
                </a:moveTo>
                <a:lnTo>
                  <a:pt x="2331720" y="344424"/>
                </a:lnTo>
                <a:lnTo>
                  <a:pt x="2331720" y="0"/>
                </a:lnTo>
                <a:lnTo>
                  <a:pt x="844296" y="0"/>
                </a:lnTo>
                <a:lnTo>
                  <a:pt x="844296" y="344424"/>
                </a:lnTo>
                <a:close/>
              </a:path>
              <a:path w="3159759" h="1424939">
                <a:moveTo>
                  <a:pt x="0" y="1424940"/>
                </a:moveTo>
                <a:lnTo>
                  <a:pt x="3159252" y="1424940"/>
                </a:lnTo>
                <a:lnTo>
                  <a:pt x="3159252" y="943356"/>
                </a:lnTo>
                <a:lnTo>
                  <a:pt x="0" y="943356"/>
                </a:lnTo>
                <a:lnTo>
                  <a:pt x="0" y="1424940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163474" y="741375"/>
            <a:ext cx="217995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신규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계좌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개설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시</a:t>
            </a:r>
            <a:r>
              <a:rPr dirty="0" sz="18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spc="-50">
                <a:solidFill>
                  <a:srgbClr val="683C2D"/>
                </a:solidFill>
                <a:latin typeface="맑은 고딕"/>
                <a:cs typeface="맑은 고딕"/>
              </a:rPr>
              <a:t>①</a:t>
            </a:r>
            <a:endParaRPr sz="1800">
              <a:latin typeface="맑은 고딕"/>
              <a:cs typeface="맑은 고딕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0" y="32003"/>
            <a:ext cx="4338320" cy="677545"/>
            <a:chOff x="0" y="32003"/>
            <a:chExt cx="4338320" cy="677545"/>
          </a:xfrm>
        </p:grpSpPr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2003"/>
              <a:ext cx="662178" cy="677418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9079" y="32003"/>
              <a:ext cx="1012697" cy="677418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5360" y="32003"/>
              <a:ext cx="1622298" cy="677418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02764" y="32003"/>
              <a:ext cx="707898" cy="677418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15767" y="32003"/>
              <a:ext cx="1622297" cy="677418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KB국민</a:t>
            </a:r>
            <a:r>
              <a:rPr dirty="0" spc="-15"/>
              <a:t> </a:t>
            </a:r>
            <a:r>
              <a:rPr dirty="0"/>
              <a:t>스타뱅킹</a:t>
            </a:r>
            <a:r>
              <a:rPr dirty="0" spc="-5"/>
              <a:t> </a:t>
            </a:r>
            <a:r>
              <a:rPr dirty="0"/>
              <a:t>앱 </a:t>
            </a:r>
            <a:r>
              <a:rPr dirty="0" spc="-20"/>
              <a:t>신청하기</a:t>
            </a:r>
          </a:p>
        </p:txBody>
      </p:sp>
      <p:grpSp>
        <p:nvGrpSpPr>
          <p:cNvPr id="15" name="object 15" descr=""/>
          <p:cNvGrpSpPr/>
          <p:nvPr/>
        </p:nvGrpSpPr>
        <p:grpSpPr>
          <a:xfrm>
            <a:off x="3293364" y="1990344"/>
            <a:ext cx="3028315" cy="4051300"/>
            <a:chOff x="3293364" y="1990344"/>
            <a:chExt cx="3028315" cy="4051300"/>
          </a:xfrm>
        </p:grpSpPr>
        <p:pic>
          <p:nvPicPr>
            <p:cNvPr id="16" name="object 1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91484" y="3963923"/>
              <a:ext cx="2712719" cy="1711452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91484" y="5623559"/>
              <a:ext cx="2712719" cy="417575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93364" y="1990344"/>
              <a:ext cx="3028188" cy="2075687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5555742" y="2544318"/>
              <a:ext cx="584200" cy="325120"/>
            </a:xfrm>
            <a:custGeom>
              <a:avLst/>
              <a:gdLst/>
              <a:ahLst/>
              <a:cxnLst/>
              <a:rect l="l" t="t" r="r" b="b"/>
              <a:pathLst>
                <a:path w="584200" h="325119">
                  <a:moveTo>
                    <a:pt x="0" y="324612"/>
                  </a:moveTo>
                  <a:lnTo>
                    <a:pt x="583691" y="324612"/>
                  </a:lnTo>
                  <a:lnTo>
                    <a:pt x="583691" y="0"/>
                  </a:lnTo>
                  <a:lnTo>
                    <a:pt x="0" y="0"/>
                  </a:lnTo>
                  <a:lnTo>
                    <a:pt x="0" y="324612"/>
                  </a:lnTo>
                  <a:close/>
                </a:path>
              </a:pathLst>
            </a:custGeom>
            <a:ln w="444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20" name="object 20" descr=""/>
          <p:cNvGraphicFramePr>
            <a:graphicFrameLocks noGrp="1"/>
          </p:cNvGraphicFramePr>
          <p:nvPr/>
        </p:nvGraphicFramePr>
        <p:xfrm>
          <a:off x="3234689" y="1085037"/>
          <a:ext cx="3164840" cy="49498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7195"/>
                <a:gridCol w="2377440"/>
                <a:gridCol w="356869"/>
              </a:tblGrid>
              <a:tr h="895985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dirty="0" sz="1500" spc="-10" b="1">
                          <a:solidFill>
                            <a:srgbClr val="683C2D"/>
                          </a:solidFill>
                          <a:latin typeface="Calibri"/>
                          <a:cs typeface="Calibri"/>
                        </a:rPr>
                        <a:t>②</a:t>
                      </a:r>
                      <a:r>
                        <a:rPr dirty="0" sz="1500" spc="-1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상품가입</a:t>
                      </a:r>
                      <a:r>
                        <a:rPr dirty="0" sz="1500" spc="-10" b="1">
                          <a:solidFill>
                            <a:srgbClr val="683C2D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1500" spc="-1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관리</a:t>
                      </a:r>
                      <a:r>
                        <a:rPr dirty="0" sz="1500" spc="-10" b="1">
                          <a:solidFill>
                            <a:srgbClr val="683C2D"/>
                          </a:solidFill>
                          <a:latin typeface="Calibri"/>
                          <a:cs typeface="Calibri"/>
                        </a:rPr>
                        <a:t>→</a:t>
                      </a:r>
                      <a:r>
                        <a:rPr dirty="0" sz="1500" spc="-1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입출금</a:t>
                      </a:r>
                      <a:r>
                        <a:rPr dirty="0" sz="1500" spc="-10" b="1">
                          <a:solidFill>
                            <a:srgbClr val="683C2D"/>
                          </a:solidFill>
                          <a:latin typeface="Calibri"/>
                          <a:cs typeface="Calibri"/>
                        </a:rPr>
                        <a:t>→</a:t>
                      </a:r>
                      <a:endParaRPr sz="1500">
                        <a:latin typeface="Calibri"/>
                        <a:cs typeface="Calibri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1500" spc="-1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「</a:t>
                      </a:r>
                      <a:r>
                        <a:rPr dirty="0" sz="1500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대학교</a:t>
                      </a:r>
                      <a:r>
                        <a:rPr dirty="0" sz="1500" spc="-190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500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학생증</a:t>
                      </a:r>
                      <a:r>
                        <a:rPr dirty="0" sz="1500" spc="-195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500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체크카드</a:t>
                      </a:r>
                      <a:r>
                        <a:rPr dirty="0" sz="1500" spc="-190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500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만들기</a:t>
                      </a:r>
                      <a:r>
                        <a:rPr dirty="0" sz="1500" spc="-5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」</a:t>
                      </a:r>
                      <a:endParaRPr sz="1500">
                        <a:latin typeface="맑은 고딕"/>
                        <a:cs typeface="맑은 고딕"/>
                      </a:endParaRPr>
                    </a:p>
                  </a:txBody>
                  <a:tcPr marL="0" marR="0" marB="0" marT="208915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DF6D2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56679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2063114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50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①</a:t>
                      </a:r>
                      <a:endParaRPr sz="15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144145">
                        <a:lnSpc>
                          <a:spcPts val="1220"/>
                        </a:lnSpc>
                      </a:pPr>
                      <a:r>
                        <a:rPr dirty="0" sz="150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②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87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C000"/>
                      </a:solidFill>
                      <a:prstDash val="solid"/>
                    </a:lnL>
                    <a:lnR w="57150">
                      <a:solidFill>
                        <a:srgbClr val="FF0000"/>
                      </a:solidFill>
                      <a:prstDash val="solid"/>
                    </a:lnR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FF0000"/>
                      </a:solidFill>
                      <a:prstDash val="solid"/>
                    </a:lnL>
                    <a:lnR w="57150">
                      <a:solidFill>
                        <a:srgbClr val="FF0000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FF0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21" name="object 21" descr=""/>
          <p:cNvGrpSpPr/>
          <p:nvPr/>
        </p:nvGrpSpPr>
        <p:grpSpPr>
          <a:xfrm>
            <a:off x="62796" y="1095502"/>
            <a:ext cx="3089275" cy="4992370"/>
            <a:chOff x="62796" y="1095502"/>
            <a:chExt cx="3089275" cy="4992370"/>
          </a:xfrm>
        </p:grpSpPr>
        <p:pic>
          <p:nvPicPr>
            <p:cNvPr id="22" name="object 2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2400" y="2098548"/>
              <a:ext cx="2880360" cy="3820667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75496" y="1108100"/>
              <a:ext cx="3063875" cy="896619"/>
            </a:xfrm>
            <a:custGeom>
              <a:avLst/>
              <a:gdLst/>
              <a:ahLst/>
              <a:cxnLst/>
              <a:rect l="l" t="t" r="r" b="b"/>
              <a:pathLst>
                <a:path w="3063875" h="896619">
                  <a:moveTo>
                    <a:pt x="3063367" y="0"/>
                  </a:moveTo>
                  <a:lnTo>
                    <a:pt x="0" y="0"/>
                  </a:lnTo>
                  <a:lnTo>
                    <a:pt x="0" y="896086"/>
                  </a:lnTo>
                  <a:lnTo>
                    <a:pt x="3063367" y="896086"/>
                  </a:lnTo>
                  <a:lnTo>
                    <a:pt x="3063367" y="0"/>
                  </a:lnTo>
                  <a:close/>
                </a:path>
              </a:pathLst>
            </a:custGeom>
            <a:solidFill>
              <a:srgbClr val="FDF6D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69146" y="1997837"/>
              <a:ext cx="3076575" cy="12700"/>
            </a:xfrm>
            <a:custGeom>
              <a:avLst/>
              <a:gdLst/>
              <a:ahLst/>
              <a:cxnLst/>
              <a:rect l="l" t="t" r="r" b="b"/>
              <a:pathLst>
                <a:path w="3076575" h="12700">
                  <a:moveTo>
                    <a:pt x="0" y="12700"/>
                  </a:moveTo>
                  <a:lnTo>
                    <a:pt x="3076008" y="12700"/>
                  </a:lnTo>
                  <a:lnTo>
                    <a:pt x="307600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69146" y="1101852"/>
              <a:ext cx="3076575" cy="4979670"/>
            </a:xfrm>
            <a:custGeom>
              <a:avLst/>
              <a:gdLst/>
              <a:ahLst/>
              <a:cxnLst/>
              <a:rect l="l" t="t" r="r" b="b"/>
              <a:pathLst>
                <a:path w="3076575" h="4979670">
                  <a:moveTo>
                    <a:pt x="6350" y="0"/>
                  </a:moveTo>
                  <a:lnTo>
                    <a:pt x="6350" y="4979390"/>
                  </a:lnTo>
                </a:path>
                <a:path w="3076575" h="4979670">
                  <a:moveTo>
                    <a:pt x="3069658" y="0"/>
                  </a:moveTo>
                  <a:lnTo>
                    <a:pt x="3069658" y="4979390"/>
                  </a:lnTo>
                </a:path>
                <a:path w="3076575" h="4979670">
                  <a:moveTo>
                    <a:pt x="0" y="6350"/>
                  </a:moveTo>
                  <a:lnTo>
                    <a:pt x="3076008" y="6350"/>
                  </a:lnTo>
                </a:path>
                <a:path w="3076575" h="4979670">
                  <a:moveTo>
                    <a:pt x="0" y="4973040"/>
                  </a:moveTo>
                  <a:lnTo>
                    <a:pt x="3076008" y="4973040"/>
                  </a:lnTo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 descr=""/>
          <p:cNvSpPr txBox="1"/>
          <p:nvPr/>
        </p:nvSpPr>
        <p:spPr>
          <a:xfrm>
            <a:off x="75496" y="1108202"/>
            <a:ext cx="3063875" cy="895985"/>
          </a:xfrm>
          <a:prstGeom prst="rect">
            <a:avLst/>
          </a:prstGeom>
          <a:ln w="12700">
            <a:solidFill>
              <a:srgbClr val="FFC000"/>
            </a:solidFill>
          </a:ln>
        </p:spPr>
        <p:txBody>
          <a:bodyPr wrap="square" lIns="0" tIns="20891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645"/>
              </a:spcBef>
            </a:pPr>
            <a:r>
              <a:rPr dirty="0" sz="1500" spc="-10" b="1">
                <a:solidFill>
                  <a:srgbClr val="683C2D"/>
                </a:solidFill>
                <a:latin typeface="Calibri"/>
                <a:cs typeface="Calibri"/>
              </a:rPr>
              <a:t>①</a:t>
            </a:r>
            <a:r>
              <a:rPr dirty="0" sz="1500" spc="-10" b="1">
                <a:solidFill>
                  <a:srgbClr val="683C2D"/>
                </a:solidFill>
                <a:latin typeface="맑은 고딕"/>
                <a:cs typeface="맑은 고딕"/>
              </a:rPr>
              <a:t>메인화면</a:t>
            </a:r>
            <a:r>
              <a:rPr dirty="0" sz="1500" spc="-17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b="1">
                <a:solidFill>
                  <a:srgbClr val="683C2D"/>
                </a:solidFill>
                <a:latin typeface="맑은 고딕"/>
                <a:cs typeface="맑은 고딕"/>
              </a:rPr>
              <a:t>오른쪽</a:t>
            </a:r>
            <a:r>
              <a:rPr dirty="0" sz="1500" spc="-17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25" b="1">
                <a:solidFill>
                  <a:srgbClr val="683C2D"/>
                </a:solidFill>
                <a:latin typeface="맑은 고딕"/>
                <a:cs typeface="맑은 고딕"/>
              </a:rPr>
              <a:t>상단</a:t>
            </a:r>
            <a:endParaRPr sz="1500">
              <a:latin typeface="맑은 고딕"/>
              <a:cs typeface="맑은 고딕"/>
            </a:endParaRPr>
          </a:p>
          <a:p>
            <a:pPr algn="ctr">
              <a:lnSpc>
                <a:spcPct val="100000"/>
              </a:lnSpc>
            </a:pPr>
            <a:r>
              <a:rPr dirty="0" sz="1500" spc="-10" b="1">
                <a:solidFill>
                  <a:srgbClr val="683C2D"/>
                </a:solidFill>
                <a:latin typeface="맑은 고딕"/>
                <a:cs typeface="맑은 고딕"/>
              </a:rPr>
              <a:t>「</a:t>
            </a:r>
            <a:r>
              <a:rPr dirty="0" sz="1500" b="1">
                <a:solidFill>
                  <a:srgbClr val="FF0000"/>
                </a:solidFill>
                <a:latin typeface="맑은 고딕"/>
                <a:cs typeface="맑은 고딕"/>
              </a:rPr>
              <a:t>전체메뉴</a:t>
            </a:r>
            <a:r>
              <a:rPr dirty="0" sz="1500" spc="-100" b="1">
                <a:solidFill>
                  <a:srgbClr val="683C2D"/>
                </a:solidFill>
                <a:latin typeface="맑은 고딕"/>
                <a:cs typeface="맑은 고딕"/>
              </a:rPr>
              <a:t>」 </a:t>
            </a:r>
            <a:r>
              <a:rPr dirty="0" sz="1500" spc="-25" b="1">
                <a:solidFill>
                  <a:srgbClr val="683C2D"/>
                </a:solidFill>
                <a:latin typeface="맑은 고딕"/>
                <a:cs typeface="맑은 고딕"/>
              </a:rPr>
              <a:t>클릭</a:t>
            </a:r>
            <a:endParaRPr sz="1500">
              <a:latin typeface="맑은 고딕"/>
              <a:cs typeface="맑은 고딕"/>
            </a:endParaRPr>
          </a:p>
        </p:txBody>
      </p:sp>
      <p:sp>
        <p:nvSpPr>
          <p:cNvPr id="27" name="object 27" descr=""/>
          <p:cNvSpPr/>
          <p:nvPr/>
        </p:nvSpPr>
        <p:spPr>
          <a:xfrm>
            <a:off x="2558033" y="1989582"/>
            <a:ext cx="373380" cy="454659"/>
          </a:xfrm>
          <a:custGeom>
            <a:avLst/>
            <a:gdLst/>
            <a:ahLst/>
            <a:cxnLst/>
            <a:rect l="l" t="t" r="r" b="b"/>
            <a:pathLst>
              <a:path w="373380" h="454660">
                <a:moveTo>
                  <a:pt x="0" y="227075"/>
                </a:moveTo>
                <a:lnTo>
                  <a:pt x="4929" y="175028"/>
                </a:lnTo>
                <a:lnTo>
                  <a:pt x="18972" y="127240"/>
                </a:lnTo>
                <a:lnTo>
                  <a:pt x="41008" y="85077"/>
                </a:lnTo>
                <a:lnTo>
                  <a:pt x="69917" y="49905"/>
                </a:lnTo>
                <a:lnTo>
                  <a:pt x="104580" y="23091"/>
                </a:lnTo>
                <a:lnTo>
                  <a:pt x="143878" y="6000"/>
                </a:lnTo>
                <a:lnTo>
                  <a:pt x="186690" y="0"/>
                </a:lnTo>
                <a:lnTo>
                  <a:pt x="229501" y="6000"/>
                </a:lnTo>
                <a:lnTo>
                  <a:pt x="268799" y="23091"/>
                </a:lnTo>
                <a:lnTo>
                  <a:pt x="303462" y="49905"/>
                </a:lnTo>
                <a:lnTo>
                  <a:pt x="332371" y="85077"/>
                </a:lnTo>
                <a:lnTo>
                  <a:pt x="354407" y="127240"/>
                </a:lnTo>
                <a:lnTo>
                  <a:pt x="368450" y="175028"/>
                </a:lnTo>
                <a:lnTo>
                  <a:pt x="373380" y="227075"/>
                </a:lnTo>
                <a:lnTo>
                  <a:pt x="368450" y="279123"/>
                </a:lnTo>
                <a:lnTo>
                  <a:pt x="354407" y="326911"/>
                </a:lnTo>
                <a:lnTo>
                  <a:pt x="332371" y="369074"/>
                </a:lnTo>
                <a:lnTo>
                  <a:pt x="303462" y="404246"/>
                </a:lnTo>
                <a:lnTo>
                  <a:pt x="268799" y="431060"/>
                </a:lnTo>
                <a:lnTo>
                  <a:pt x="229501" y="448151"/>
                </a:lnTo>
                <a:lnTo>
                  <a:pt x="186690" y="454151"/>
                </a:lnTo>
                <a:lnTo>
                  <a:pt x="143878" y="448151"/>
                </a:lnTo>
                <a:lnTo>
                  <a:pt x="104580" y="431060"/>
                </a:lnTo>
                <a:lnTo>
                  <a:pt x="69917" y="404246"/>
                </a:lnTo>
                <a:lnTo>
                  <a:pt x="41008" y="369074"/>
                </a:lnTo>
                <a:lnTo>
                  <a:pt x="18972" y="326911"/>
                </a:lnTo>
                <a:lnTo>
                  <a:pt x="4929" y="279123"/>
                </a:lnTo>
                <a:lnTo>
                  <a:pt x="0" y="227075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204977" y="1098296"/>
            <a:ext cx="0" cy="4984750"/>
          </a:xfrm>
          <a:custGeom>
            <a:avLst/>
            <a:gdLst/>
            <a:ahLst/>
            <a:cxnLst/>
            <a:rect l="l" t="t" r="r" b="b"/>
            <a:pathLst>
              <a:path w="0" h="4984750">
                <a:moveTo>
                  <a:pt x="0" y="0"/>
                </a:moveTo>
                <a:lnTo>
                  <a:pt x="0" y="4984394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198628" y="1098296"/>
            <a:ext cx="3051175" cy="4984750"/>
          </a:xfrm>
          <a:custGeom>
            <a:avLst/>
            <a:gdLst/>
            <a:ahLst/>
            <a:cxnLst/>
            <a:rect l="l" t="t" r="r" b="b"/>
            <a:pathLst>
              <a:path w="3051175" h="4984750">
                <a:moveTo>
                  <a:pt x="3044316" y="0"/>
                </a:moveTo>
                <a:lnTo>
                  <a:pt x="3044316" y="4984394"/>
                </a:lnTo>
              </a:path>
              <a:path w="3051175" h="4984750">
                <a:moveTo>
                  <a:pt x="0" y="4978044"/>
                </a:moveTo>
                <a:lnTo>
                  <a:pt x="3050666" y="4978044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204977" y="1104646"/>
            <a:ext cx="3038475" cy="897255"/>
          </a:xfrm>
          <a:prstGeom prst="rect">
            <a:avLst/>
          </a:prstGeom>
          <a:solidFill>
            <a:srgbClr val="FDF6D2"/>
          </a:solidFill>
          <a:ln w="12700">
            <a:solidFill>
              <a:srgbClr val="FFC000"/>
            </a:solidFill>
          </a:ln>
        </p:spPr>
        <p:txBody>
          <a:bodyPr wrap="square" lIns="0" tIns="209550" rIns="0" bIns="0" rtlCol="0" vert="horz">
            <a:spAutoFit/>
          </a:bodyPr>
          <a:lstStyle/>
          <a:p>
            <a:pPr marL="1137285" marR="649605" indent="-478790">
              <a:lnSpc>
                <a:spcPct val="100000"/>
              </a:lnSpc>
              <a:spcBef>
                <a:spcPts val="1650"/>
              </a:spcBef>
            </a:pPr>
            <a:r>
              <a:rPr dirty="0" sz="1500" spc="-10" b="1">
                <a:solidFill>
                  <a:srgbClr val="683C2D"/>
                </a:solidFill>
                <a:latin typeface="Calibri"/>
                <a:cs typeface="Calibri"/>
              </a:rPr>
              <a:t>④</a:t>
            </a:r>
            <a:r>
              <a:rPr dirty="0" sz="1500" spc="-10" b="1">
                <a:solidFill>
                  <a:srgbClr val="683C2D"/>
                </a:solidFill>
                <a:latin typeface="맑은 고딕"/>
                <a:cs typeface="맑은 고딕"/>
              </a:rPr>
              <a:t>입출금</a:t>
            </a:r>
            <a:r>
              <a:rPr dirty="0" sz="1500" spc="-18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b="1">
                <a:solidFill>
                  <a:srgbClr val="683C2D"/>
                </a:solidFill>
                <a:latin typeface="맑은 고딕"/>
                <a:cs typeface="맑은 고딕"/>
              </a:rPr>
              <a:t>상품</a:t>
            </a:r>
            <a:r>
              <a:rPr dirty="0" sz="1500" spc="-17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25" b="1">
                <a:solidFill>
                  <a:srgbClr val="683C2D"/>
                </a:solidFill>
                <a:latin typeface="맑은 고딕"/>
                <a:cs typeface="맑은 고딕"/>
              </a:rPr>
              <a:t>선택</a:t>
            </a:r>
            <a:r>
              <a:rPr dirty="0" sz="1500" spc="-25" b="1">
                <a:solidFill>
                  <a:srgbClr val="683C2D"/>
                </a:solidFill>
                <a:latin typeface="Calibri"/>
                <a:cs typeface="Calibri"/>
              </a:rPr>
              <a:t>, </a:t>
            </a:r>
            <a:r>
              <a:rPr dirty="0" sz="1500" spc="-20" b="1">
                <a:solidFill>
                  <a:srgbClr val="683C2D"/>
                </a:solidFill>
                <a:latin typeface="맑은 고딕"/>
                <a:cs typeface="맑은 고딕"/>
              </a:rPr>
              <a:t>가입하기</a:t>
            </a:r>
            <a:endParaRPr sz="1500">
              <a:latin typeface="맑은 고딕"/>
              <a:cs typeface="맑은 고딕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3444875" y="1082166"/>
            <a:ext cx="2968625" cy="4997450"/>
            <a:chOff x="3444875" y="1082166"/>
            <a:chExt cx="2968625" cy="4997450"/>
          </a:xfrm>
        </p:grpSpPr>
        <p:sp>
          <p:nvSpPr>
            <p:cNvPr id="6" name="object 6" descr=""/>
            <p:cNvSpPr/>
            <p:nvPr/>
          </p:nvSpPr>
          <p:spPr>
            <a:xfrm>
              <a:off x="3451225" y="1985517"/>
              <a:ext cx="2955925" cy="12700"/>
            </a:xfrm>
            <a:custGeom>
              <a:avLst/>
              <a:gdLst/>
              <a:ahLst/>
              <a:cxnLst/>
              <a:rect l="l" t="t" r="r" b="b"/>
              <a:pathLst>
                <a:path w="2955925" h="12700">
                  <a:moveTo>
                    <a:pt x="0" y="12700"/>
                  </a:moveTo>
                  <a:lnTo>
                    <a:pt x="2955925" y="12700"/>
                  </a:lnTo>
                  <a:lnTo>
                    <a:pt x="2955925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3451225" y="1088516"/>
              <a:ext cx="2955925" cy="4984750"/>
            </a:xfrm>
            <a:custGeom>
              <a:avLst/>
              <a:gdLst/>
              <a:ahLst/>
              <a:cxnLst/>
              <a:rect l="l" t="t" r="r" b="b"/>
              <a:pathLst>
                <a:path w="2955925" h="4984750">
                  <a:moveTo>
                    <a:pt x="6350" y="0"/>
                  </a:moveTo>
                  <a:lnTo>
                    <a:pt x="6350" y="4984330"/>
                  </a:lnTo>
                </a:path>
                <a:path w="2955925" h="4984750">
                  <a:moveTo>
                    <a:pt x="2949575" y="0"/>
                  </a:moveTo>
                  <a:lnTo>
                    <a:pt x="2949575" y="4984330"/>
                  </a:lnTo>
                </a:path>
                <a:path w="2955925" h="4984750">
                  <a:moveTo>
                    <a:pt x="0" y="4977980"/>
                  </a:moveTo>
                  <a:lnTo>
                    <a:pt x="2955925" y="4977980"/>
                  </a:lnTo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3457575" y="1094866"/>
            <a:ext cx="2943225" cy="897255"/>
          </a:xfrm>
          <a:prstGeom prst="rect">
            <a:avLst/>
          </a:prstGeom>
          <a:solidFill>
            <a:srgbClr val="FDF6D2"/>
          </a:solidFill>
          <a:ln w="12700">
            <a:solidFill>
              <a:srgbClr val="FFC000"/>
            </a:solidFill>
          </a:ln>
        </p:spPr>
        <p:txBody>
          <a:bodyPr wrap="square" lIns="0" tIns="20955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650"/>
              </a:spcBef>
            </a:pPr>
            <a:r>
              <a:rPr dirty="0" sz="1500" spc="-10" b="1">
                <a:solidFill>
                  <a:srgbClr val="683C2D"/>
                </a:solidFill>
                <a:latin typeface="Calibri"/>
                <a:cs typeface="Calibri"/>
              </a:rPr>
              <a:t>⑤</a:t>
            </a:r>
            <a:r>
              <a:rPr dirty="0" sz="1500" spc="-10" b="1">
                <a:solidFill>
                  <a:srgbClr val="683C2D"/>
                </a:solidFill>
                <a:latin typeface="맑은 고딕"/>
                <a:cs typeface="맑은 고딕"/>
              </a:rPr>
              <a:t>개인정보동의</a:t>
            </a:r>
            <a:r>
              <a:rPr dirty="0" sz="1500" spc="-16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50" b="1">
                <a:solidFill>
                  <a:srgbClr val="683C2D"/>
                </a:solidFill>
                <a:latin typeface="Calibri"/>
                <a:cs typeface="Calibri"/>
              </a:rPr>
              <a:t>/</a:t>
            </a:r>
            <a:endParaRPr sz="1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z="1500" b="1">
                <a:solidFill>
                  <a:srgbClr val="683C2D"/>
                </a:solidFill>
                <a:latin typeface="맑은 고딕"/>
                <a:cs typeface="맑은 고딕"/>
              </a:rPr>
              <a:t>휴대폰</a:t>
            </a:r>
            <a:r>
              <a:rPr dirty="0" sz="1500" spc="-19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35" b="1">
                <a:solidFill>
                  <a:srgbClr val="683C2D"/>
                </a:solidFill>
                <a:latin typeface="맑은 고딕"/>
                <a:cs typeface="맑은 고딕"/>
              </a:rPr>
              <a:t>인증</a:t>
            </a:r>
            <a:endParaRPr sz="1500">
              <a:latin typeface="맑은 고딕"/>
              <a:cs typeface="맑은 고딕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69208" y="2215895"/>
            <a:ext cx="2616708" cy="3735324"/>
          </a:xfrm>
          <a:prstGeom prst="rect">
            <a:avLst/>
          </a:prstGeom>
        </p:spPr>
      </p:pic>
      <p:sp>
        <p:nvSpPr>
          <p:cNvPr id="10" name="object 10" descr=""/>
          <p:cNvSpPr/>
          <p:nvPr/>
        </p:nvSpPr>
        <p:spPr>
          <a:xfrm>
            <a:off x="6600952" y="1078611"/>
            <a:ext cx="3029585" cy="5004435"/>
          </a:xfrm>
          <a:custGeom>
            <a:avLst/>
            <a:gdLst/>
            <a:ahLst/>
            <a:cxnLst/>
            <a:rect l="l" t="t" r="r" b="b"/>
            <a:pathLst>
              <a:path w="3029584" h="5004435">
                <a:moveTo>
                  <a:pt x="6350" y="0"/>
                </a:moveTo>
                <a:lnTo>
                  <a:pt x="6350" y="5004079"/>
                </a:lnTo>
              </a:path>
              <a:path w="3029584" h="5004435">
                <a:moveTo>
                  <a:pt x="3023234" y="0"/>
                </a:moveTo>
                <a:lnTo>
                  <a:pt x="3023234" y="5004079"/>
                </a:lnTo>
              </a:path>
              <a:path w="3029584" h="5004435">
                <a:moveTo>
                  <a:pt x="0" y="4997729"/>
                </a:moveTo>
                <a:lnTo>
                  <a:pt x="3029584" y="4997729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6607302" y="1084961"/>
            <a:ext cx="3016885" cy="901065"/>
          </a:xfrm>
          <a:prstGeom prst="rect">
            <a:avLst/>
          </a:prstGeom>
          <a:solidFill>
            <a:srgbClr val="FDF6D2"/>
          </a:solidFill>
          <a:ln w="12700">
            <a:solidFill>
              <a:srgbClr val="FFC000"/>
            </a:solidFill>
          </a:ln>
        </p:spPr>
        <p:txBody>
          <a:bodyPr wrap="square" lIns="0" tIns="38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Times New Roman"/>
              <a:cs typeface="Times New Roman"/>
            </a:endParaRPr>
          </a:p>
          <a:p>
            <a:pPr marL="673100">
              <a:lnSpc>
                <a:spcPct val="100000"/>
              </a:lnSpc>
              <a:spcBef>
                <a:spcPts val="5"/>
              </a:spcBef>
            </a:pPr>
            <a:r>
              <a:rPr dirty="0" sz="1500" spc="-10" b="1">
                <a:solidFill>
                  <a:srgbClr val="683C2D"/>
                </a:solidFill>
                <a:latin typeface="Calibri"/>
                <a:cs typeface="Calibri"/>
              </a:rPr>
              <a:t>⑥</a:t>
            </a:r>
            <a:r>
              <a:rPr dirty="0" sz="1500" spc="-10" b="1">
                <a:solidFill>
                  <a:srgbClr val="683C2D"/>
                </a:solidFill>
                <a:latin typeface="맑은 고딕"/>
                <a:cs typeface="맑은 고딕"/>
              </a:rPr>
              <a:t>신분증</a:t>
            </a:r>
            <a:r>
              <a:rPr dirty="0" sz="1500" spc="-18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b="1">
                <a:solidFill>
                  <a:srgbClr val="683C2D"/>
                </a:solidFill>
                <a:latin typeface="맑은 고딕"/>
                <a:cs typeface="맑은 고딕"/>
              </a:rPr>
              <a:t>촬영</a:t>
            </a:r>
            <a:r>
              <a:rPr dirty="0" sz="1500" spc="-17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25" b="1">
                <a:solidFill>
                  <a:srgbClr val="683C2D"/>
                </a:solidFill>
                <a:latin typeface="맑은 고딕"/>
                <a:cs typeface="맑은 고딕"/>
              </a:rPr>
              <a:t>안내</a:t>
            </a:r>
            <a:endParaRPr sz="1500">
              <a:latin typeface="맑은 고딕"/>
              <a:cs typeface="맑은 고딕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6865619" y="2215895"/>
            <a:ext cx="2504440" cy="3755390"/>
            <a:chOff x="6865619" y="2215895"/>
            <a:chExt cx="2504440" cy="3755390"/>
          </a:xfrm>
        </p:grpSpPr>
        <p:pic>
          <p:nvPicPr>
            <p:cNvPr id="13" name="object 1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83907" y="2215895"/>
              <a:ext cx="2465831" cy="3735324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6884669" y="5732525"/>
              <a:ext cx="2466340" cy="219710"/>
            </a:xfrm>
            <a:custGeom>
              <a:avLst/>
              <a:gdLst/>
              <a:ahLst/>
              <a:cxnLst/>
              <a:rect l="l" t="t" r="r" b="b"/>
              <a:pathLst>
                <a:path w="2466340" h="219710">
                  <a:moveTo>
                    <a:pt x="0" y="219456"/>
                  </a:moveTo>
                  <a:lnTo>
                    <a:pt x="2465831" y="219456"/>
                  </a:lnTo>
                  <a:lnTo>
                    <a:pt x="2465831" y="0"/>
                  </a:lnTo>
                  <a:lnTo>
                    <a:pt x="0" y="0"/>
                  </a:lnTo>
                  <a:lnTo>
                    <a:pt x="0" y="219456"/>
                  </a:lnTo>
                  <a:close/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"/>
          <p:cNvSpPr txBox="1"/>
          <p:nvPr/>
        </p:nvSpPr>
        <p:spPr>
          <a:xfrm>
            <a:off x="163474" y="741375"/>
            <a:ext cx="217995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신규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계좌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개설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시</a:t>
            </a:r>
            <a:r>
              <a:rPr dirty="0" sz="18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spc="-50">
                <a:solidFill>
                  <a:srgbClr val="683C2D"/>
                </a:solidFill>
                <a:latin typeface="맑은 고딕"/>
                <a:cs typeface="맑은 고딕"/>
              </a:rPr>
              <a:t>②</a:t>
            </a:r>
            <a:endParaRPr sz="1800">
              <a:latin typeface="맑은 고딕"/>
              <a:cs typeface="맑은 고딕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0" y="32003"/>
            <a:ext cx="4338320" cy="677545"/>
            <a:chOff x="0" y="32003"/>
            <a:chExt cx="4338320" cy="677545"/>
          </a:xfrm>
        </p:grpSpPr>
        <p:pic>
          <p:nvPicPr>
            <p:cNvPr id="17" name="object 1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2003"/>
              <a:ext cx="662178" cy="677418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9079" y="32003"/>
              <a:ext cx="1012697" cy="677418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5360" y="32003"/>
              <a:ext cx="1622298" cy="677418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02764" y="32003"/>
              <a:ext cx="707898" cy="677418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15767" y="32003"/>
              <a:ext cx="1622297" cy="677418"/>
            </a:xfrm>
            <a:prstGeom prst="rect">
              <a:avLst/>
            </a:prstGeom>
          </p:spPr>
        </p:pic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KB국민</a:t>
            </a:r>
            <a:r>
              <a:rPr dirty="0" spc="-15"/>
              <a:t> </a:t>
            </a:r>
            <a:r>
              <a:rPr dirty="0"/>
              <a:t>스타뱅킹</a:t>
            </a:r>
            <a:r>
              <a:rPr dirty="0" spc="-5"/>
              <a:t> </a:t>
            </a:r>
            <a:r>
              <a:rPr dirty="0"/>
              <a:t>앱 </a:t>
            </a:r>
            <a:r>
              <a:rPr dirty="0" spc="-20"/>
              <a:t>신청하기</a:t>
            </a:r>
          </a:p>
        </p:txBody>
      </p:sp>
      <p:grpSp>
        <p:nvGrpSpPr>
          <p:cNvPr id="23" name="object 23" descr=""/>
          <p:cNvGrpSpPr/>
          <p:nvPr/>
        </p:nvGrpSpPr>
        <p:grpSpPr>
          <a:xfrm>
            <a:off x="274320" y="2026920"/>
            <a:ext cx="2900680" cy="4014470"/>
            <a:chOff x="274320" y="2026920"/>
            <a:chExt cx="2900680" cy="4014470"/>
          </a:xfrm>
        </p:grpSpPr>
        <p:sp>
          <p:nvSpPr>
            <p:cNvPr id="24" name="object 24" descr=""/>
            <p:cNvSpPr/>
            <p:nvPr/>
          </p:nvSpPr>
          <p:spPr>
            <a:xfrm>
              <a:off x="328422" y="5606034"/>
              <a:ext cx="2618740" cy="346075"/>
            </a:xfrm>
            <a:custGeom>
              <a:avLst/>
              <a:gdLst/>
              <a:ahLst/>
              <a:cxnLst/>
              <a:rect l="l" t="t" r="r" b="b"/>
              <a:pathLst>
                <a:path w="2618740" h="346075">
                  <a:moveTo>
                    <a:pt x="0" y="345947"/>
                  </a:moveTo>
                  <a:lnTo>
                    <a:pt x="2618231" y="345947"/>
                  </a:lnTo>
                  <a:lnTo>
                    <a:pt x="2618231" y="0"/>
                  </a:lnTo>
                  <a:lnTo>
                    <a:pt x="0" y="0"/>
                  </a:lnTo>
                  <a:lnTo>
                    <a:pt x="0" y="345947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4320" y="2026920"/>
              <a:ext cx="2900172" cy="4014216"/>
            </a:xfrm>
            <a:prstGeom prst="rect">
              <a:avLst/>
            </a:prstGeom>
          </p:spPr>
        </p:pic>
      </p:grpSp>
      <p:sp>
        <p:nvSpPr>
          <p:cNvPr id="26" name="object 2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12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4347" y="2081783"/>
            <a:ext cx="3165348" cy="3948684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145948" y="1072514"/>
            <a:ext cx="0" cy="5020310"/>
          </a:xfrm>
          <a:custGeom>
            <a:avLst/>
            <a:gdLst/>
            <a:ahLst/>
            <a:cxnLst/>
            <a:rect l="l" t="t" r="r" b="b"/>
            <a:pathLst>
              <a:path w="0" h="5020310">
                <a:moveTo>
                  <a:pt x="0" y="0"/>
                </a:moveTo>
                <a:lnTo>
                  <a:pt x="0" y="5020005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39598" y="1072514"/>
            <a:ext cx="3052445" cy="5020310"/>
          </a:xfrm>
          <a:custGeom>
            <a:avLst/>
            <a:gdLst/>
            <a:ahLst/>
            <a:cxnLst/>
            <a:rect l="l" t="t" r="r" b="b"/>
            <a:pathLst>
              <a:path w="3052445" h="5020310">
                <a:moveTo>
                  <a:pt x="3046069" y="0"/>
                </a:moveTo>
                <a:lnTo>
                  <a:pt x="3046069" y="5020005"/>
                </a:lnTo>
              </a:path>
              <a:path w="3052445" h="5020310">
                <a:moveTo>
                  <a:pt x="0" y="5013655"/>
                </a:moveTo>
                <a:lnTo>
                  <a:pt x="3052419" y="5013655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145948" y="1078864"/>
            <a:ext cx="3039745" cy="903605"/>
          </a:xfrm>
          <a:prstGeom prst="rect">
            <a:avLst/>
          </a:prstGeom>
          <a:solidFill>
            <a:srgbClr val="FDF6D2"/>
          </a:solidFill>
          <a:ln w="12700">
            <a:solidFill>
              <a:srgbClr val="FFC000"/>
            </a:solidFill>
          </a:ln>
        </p:spPr>
        <p:txBody>
          <a:bodyPr wrap="square" lIns="0" tIns="571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200">
              <a:latin typeface="Times New Roman"/>
              <a:cs typeface="Times New Roman"/>
            </a:endParaRPr>
          </a:p>
          <a:p>
            <a:pPr marL="598170">
              <a:lnSpc>
                <a:spcPct val="100000"/>
              </a:lnSpc>
            </a:pPr>
            <a:r>
              <a:rPr dirty="0" sz="1500" spc="-10" b="1">
                <a:solidFill>
                  <a:srgbClr val="683C2D"/>
                </a:solidFill>
                <a:latin typeface="Calibri"/>
                <a:cs typeface="Calibri"/>
              </a:rPr>
              <a:t>⑦</a:t>
            </a:r>
            <a:r>
              <a:rPr dirty="0" sz="1500" spc="-10" b="1">
                <a:solidFill>
                  <a:srgbClr val="683C2D"/>
                </a:solidFill>
                <a:latin typeface="맑은 고딕"/>
                <a:cs typeface="맑은 고딕"/>
              </a:rPr>
              <a:t>추가본인인증</a:t>
            </a:r>
            <a:r>
              <a:rPr dirty="0" sz="1500" spc="-14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20" b="1">
                <a:solidFill>
                  <a:srgbClr val="683C2D"/>
                </a:solidFill>
                <a:latin typeface="Calibri"/>
                <a:cs typeface="Calibri"/>
              </a:rPr>
              <a:t>(</a:t>
            </a:r>
            <a:r>
              <a:rPr dirty="0" sz="1500" spc="-20" b="1">
                <a:solidFill>
                  <a:srgbClr val="683C2D"/>
                </a:solidFill>
                <a:latin typeface="맑은 고딕"/>
                <a:cs typeface="맑은 고딕"/>
              </a:rPr>
              <a:t>택</a:t>
            </a:r>
            <a:r>
              <a:rPr dirty="0" sz="1500" spc="-20" b="1">
                <a:solidFill>
                  <a:srgbClr val="683C2D"/>
                </a:solidFill>
                <a:latin typeface="Calibri"/>
                <a:cs typeface="Calibri"/>
              </a:rPr>
              <a:t>1)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236220" y="2206751"/>
            <a:ext cx="2860675" cy="3797935"/>
            <a:chOff x="236220" y="2206751"/>
            <a:chExt cx="2860675" cy="3797935"/>
          </a:xfrm>
        </p:grpSpPr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508" y="2206751"/>
              <a:ext cx="2822448" cy="3738372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255270" y="5712713"/>
              <a:ext cx="2822575" cy="273050"/>
            </a:xfrm>
            <a:custGeom>
              <a:avLst/>
              <a:gdLst/>
              <a:ahLst/>
              <a:cxnLst/>
              <a:rect l="l" t="t" r="r" b="b"/>
              <a:pathLst>
                <a:path w="2822575" h="273050">
                  <a:moveTo>
                    <a:pt x="0" y="272796"/>
                  </a:moveTo>
                  <a:lnTo>
                    <a:pt x="2822448" y="272796"/>
                  </a:lnTo>
                  <a:lnTo>
                    <a:pt x="2822448" y="0"/>
                  </a:lnTo>
                  <a:lnTo>
                    <a:pt x="0" y="0"/>
                  </a:lnTo>
                  <a:lnTo>
                    <a:pt x="0" y="272796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/>
          <p:nvPr/>
        </p:nvSpPr>
        <p:spPr>
          <a:xfrm>
            <a:off x="3288157" y="1072514"/>
            <a:ext cx="3152775" cy="5020310"/>
          </a:xfrm>
          <a:custGeom>
            <a:avLst/>
            <a:gdLst/>
            <a:ahLst/>
            <a:cxnLst/>
            <a:rect l="l" t="t" r="r" b="b"/>
            <a:pathLst>
              <a:path w="3152775" h="5020310">
                <a:moveTo>
                  <a:pt x="6350" y="0"/>
                </a:moveTo>
                <a:lnTo>
                  <a:pt x="6350" y="5020005"/>
                </a:lnTo>
              </a:path>
              <a:path w="3152775" h="5020310">
                <a:moveTo>
                  <a:pt x="3146170" y="0"/>
                </a:moveTo>
                <a:lnTo>
                  <a:pt x="3146170" y="5020005"/>
                </a:lnTo>
              </a:path>
              <a:path w="3152775" h="5020310">
                <a:moveTo>
                  <a:pt x="0" y="5013655"/>
                </a:moveTo>
                <a:lnTo>
                  <a:pt x="3152520" y="5013655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3294507" y="1078864"/>
            <a:ext cx="3140075" cy="909319"/>
          </a:xfrm>
          <a:prstGeom prst="rect">
            <a:avLst/>
          </a:prstGeom>
          <a:solidFill>
            <a:srgbClr val="FDF6D2"/>
          </a:solidFill>
          <a:ln w="12700">
            <a:solidFill>
              <a:srgbClr val="FFC000"/>
            </a:solidFill>
          </a:ln>
        </p:spPr>
        <p:txBody>
          <a:bodyPr wrap="square" lIns="0" tIns="12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250">
              <a:latin typeface="Times New Roman"/>
              <a:cs typeface="Times New Roman"/>
            </a:endParaRPr>
          </a:p>
          <a:p>
            <a:pPr marL="1040130">
              <a:lnSpc>
                <a:spcPct val="100000"/>
              </a:lnSpc>
            </a:pPr>
            <a:r>
              <a:rPr dirty="0" sz="1500" b="1">
                <a:solidFill>
                  <a:srgbClr val="683C2D"/>
                </a:solidFill>
                <a:latin typeface="Calibri"/>
                <a:cs typeface="Calibri"/>
              </a:rPr>
              <a:t>⑧</a:t>
            </a:r>
            <a:r>
              <a:rPr dirty="0" sz="1500" b="1">
                <a:solidFill>
                  <a:srgbClr val="683C2D"/>
                </a:solidFill>
                <a:latin typeface="맑은 고딕"/>
                <a:cs typeface="맑은 고딕"/>
              </a:rPr>
              <a:t>약관</a:t>
            </a:r>
            <a:r>
              <a:rPr dirty="0" sz="1500" spc="-19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35" b="1">
                <a:solidFill>
                  <a:srgbClr val="683C2D"/>
                </a:solidFill>
                <a:latin typeface="맑은 고딕"/>
                <a:cs typeface="맑은 고딕"/>
              </a:rPr>
              <a:t>동의</a:t>
            </a:r>
            <a:endParaRPr sz="1500">
              <a:latin typeface="맑은 고딕"/>
              <a:cs typeface="맑은 고딕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3558540" y="2167127"/>
            <a:ext cx="2811780" cy="3797935"/>
            <a:chOff x="3558540" y="2167127"/>
            <a:chExt cx="2811780" cy="3797935"/>
          </a:xfrm>
        </p:grpSpPr>
        <p:pic>
          <p:nvPicPr>
            <p:cNvPr id="12" name="object 1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76828" y="2167127"/>
              <a:ext cx="2773679" cy="3777996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3577590" y="5682233"/>
              <a:ext cx="2773680" cy="264160"/>
            </a:xfrm>
            <a:custGeom>
              <a:avLst/>
              <a:gdLst/>
              <a:ahLst/>
              <a:cxnLst/>
              <a:rect l="l" t="t" r="r" b="b"/>
              <a:pathLst>
                <a:path w="2773679" h="264160">
                  <a:moveTo>
                    <a:pt x="0" y="263651"/>
                  </a:moveTo>
                  <a:lnTo>
                    <a:pt x="2773680" y="263651"/>
                  </a:lnTo>
                  <a:lnTo>
                    <a:pt x="2773680" y="0"/>
                  </a:lnTo>
                  <a:lnTo>
                    <a:pt x="0" y="0"/>
                  </a:lnTo>
                  <a:lnTo>
                    <a:pt x="0" y="263651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/>
          <p:nvPr/>
        </p:nvSpPr>
        <p:spPr>
          <a:xfrm>
            <a:off x="6717030" y="5567934"/>
            <a:ext cx="2775585" cy="264160"/>
          </a:xfrm>
          <a:custGeom>
            <a:avLst/>
            <a:gdLst/>
            <a:ahLst/>
            <a:cxnLst/>
            <a:rect l="l" t="t" r="r" b="b"/>
            <a:pathLst>
              <a:path w="2775584" h="264160">
                <a:moveTo>
                  <a:pt x="0" y="263651"/>
                </a:moveTo>
                <a:lnTo>
                  <a:pt x="2775204" y="263651"/>
                </a:lnTo>
                <a:lnTo>
                  <a:pt x="2775204" y="0"/>
                </a:lnTo>
                <a:lnTo>
                  <a:pt x="0" y="0"/>
                </a:lnTo>
                <a:lnTo>
                  <a:pt x="0" y="263651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8178545" y="4981194"/>
            <a:ext cx="1374775" cy="388620"/>
          </a:xfrm>
          <a:custGeom>
            <a:avLst/>
            <a:gdLst/>
            <a:ahLst/>
            <a:cxnLst/>
            <a:rect l="l" t="t" r="r" b="b"/>
            <a:pathLst>
              <a:path w="1374775" h="388620">
                <a:moveTo>
                  <a:pt x="0" y="388619"/>
                </a:moveTo>
                <a:lnTo>
                  <a:pt x="1374648" y="388619"/>
                </a:lnTo>
                <a:lnTo>
                  <a:pt x="1374648" y="0"/>
                </a:lnTo>
                <a:lnTo>
                  <a:pt x="0" y="0"/>
                </a:lnTo>
                <a:lnTo>
                  <a:pt x="0" y="388619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6536943" y="1072514"/>
            <a:ext cx="3266440" cy="5020310"/>
          </a:xfrm>
          <a:custGeom>
            <a:avLst/>
            <a:gdLst/>
            <a:ahLst/>
            <a:cxnLst/>
            <a:rect l="l" t="t" r="r" b="b"/>
            <a:pathLst>
              <a:path w="3266440" h="5020310">
                <a:moveTo>
                  <a:pt x="6350" y="0"/>
                </a:moveTo>
                <a:lnTo>
                  <a:pt x="6350" y="5020005"/>
                </a:lnTo>
              </a:path>
              <a:path w="3266440" h="5020310">
                <a:moveTo>
                  <a:pt x="3259962" y="0"/>
                </a:moveTo>
                <a:lnTo>
                  <a:pt x="3259962" y="5020005"/>
                </a:lnTo>
              </a:path>
              <a:path w="3266440" h="5020310">
                <a:moveTo>
                  <a:pt x="0" y="5013655"/>
                </a:moveTo>
                <a:lnTo>
                  <a:pt x="3266312" y="5013655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6543293" y="1078864"/>
            <a:ext cx="3253740" cy="903605"/>
          </a:xfrm>
          <a:prstGeom prst="rect">
            <a:avLst/>
          </a:prstGeom>
          <a:solidFill>
            <a:srgbClr val="FDF6D2"/>
          </a:solidFill>
          <a:ln w="12700">
            <a:solidFill>
              <a:srgbClr val="FFC000"/>
            </a:solidFill>
          </a:ln>
        </p:spPr>
        <p:txBody>
          <a:bodyPr wrap="square" lIns="0" tIns="212725" rIns="0" bIns="0" rtlCol="0" vert="horz">
            <a:spAutoFit/>
          </a:bodyPr>
          <a:lstStyle/>
          <a:p>
            <a:pPr marL="723265" marR="575310" indent="-140335">
              <a:lnSpc>
                <a:spcPct val="100000"/>
              </a:lnSpc>
              <a:spcBef>
                <a:spcPts val="1675"/>
              </a:spcBef>
            </a:pPr>
            <a:r>
              <a:rPr dirty="0" sz="1500" spc="-10" b="1">
                <a:solidFill>
                  <a:srgbClr val="683C2D"/>
                </a:solidFill>
                <a:latin typeface="Calibri"/>
                <a:cs typeface="Calibri"/>
              </a:rPr>
              <a:t>⑨</a:t>
            </a:r>
            <a:r>
              <a:rPr dirty="0" sz="1500" spc="-10" b="1">
                <a:solidFill>
                  <a:srgbClr val="683C2D"/>
                </a:solidFill>
                <a:latin typeface="맑은 고딕"/>
                <a:cs typeface="맑은 고딕"/>
              </a:rPr>
              <a:t>계좌관리점</a:t>
            </a:r>
            <a:r>
              <a:rPr dirty="0" sz="1500" spc="-10" b="1">
                <a:solidFill>
                  <a:srgbClr val="683C2D"/>
                </a:solidFill>
                <a:latin typeface="Calibri"/>
                <a:cs typeface="Calibri"/>
              </a:rPr>
              <a:t>(</a:t>
            </a:r>
            <a:r>
              <a:rPr dirty="0" sz="1500" spc="-10" b="1">
                <a:solidFill>
                  <a:srgbClr val="683C2D"/>
                </a:solidFill>
                <a:latin typeface="맑은 고딕"/>
                <a:cs typeface="맑은 고딕"/>
              </a:rPr>
              <a:t>권유직원</a:t>
            </a:r>
            <a:r>
              <a:rPr dirty="0" sz="1500" spc="-10" b="1">
                <a:solidFill>
                  <a:srgbClr val="683C2D"/>
                </a:solidFill>
                <a:latin typeface="Calibri"/>
                <a:cs typeface="Calibri"/>
              </a:rPr>
              <a:t>) </a:t>
            </a:r>
            <a:r>
              <a:rPr dirty="0" sz="1500" b="1">
                <a:solidFill>
                  <a:srgbClr val="683C2D"/>
                </a:solidFill>
                <a:latin typeface="Calibri"/>
                <a:cs typeface="Calibri"/>
              </a:rPr>
              <a:t>[</a:t>
            </a:r>
            <a:r>
              <a:rPr dirty="0" sz="1500" b="1">
                <a:solidFill>
                  <a:srgbClr val="FF0000"/>
                </a:solidFill>
                <a:latin typeface="맑은 고딕"/>
                <a:cs typeface="맑은 고딕"/>
              </a:rPr>
              <a:t>동국대학교</a:t>
            </a:r>
            <a:r>
              <a:rPr dirty="0" sz="1500" b="1">
                <a:solidFill>
                  <a:srgbClr val="FF0000"/>
                </a:solidFill>
                <a:latin typeface="Calibri"/>
                <a:cs typeface="Calibri"/>
              </a:rPr>
              <a:t>(</a:t>
            </a:r>
            <a:r>
              <a:rPr dirty="0" sz="1500" b="1">
                <a:solidFill>
                  <a:srgbClr val="FF0000"/>
                </a:solidFill>
                <a:latin typeface="맑은 고딕"/>
                <a:cs typeface="맑은 고딕"/>
              </a:rPr>
              <a:t>점</a:t>
            </a:r>
            <a:r>
              <a:rPr dirty="0" sz="1500" b="1">
                <a:solidFill>
                  <a:srgbClr val="FF0000"/>
                </a:solidFill>
                <a:latin typeface="Calibri"/>
                <a:cs typeface="Calibri"/>
              </a:rPr>
              <a:t>)</a:t>
            </a:r>
            <a:r>
              <a:rPr dirty="0" sz="1500" b="1">
                <a:solidFill>
                  <a:srgbClr val="683C2D"/>
                </a:solidFill>
                <a:latin typeface="Calibri"/>
                <a:cs typeface="Calibri"/>
              </a:rPr>
              <a:t>]</a:t>
            </a:r>
            <a:r>
              <a:rPr dirty="0" sz="1500" spc="-20" b="1">
                <a:solidFill>
                  <a:srgbClr val="683C2D"/>
                </a:solidFill>
                <a:latin typeface="Calibri"/>
                <a:cs typeface="Calibri"/>
              </a:rPr>
              <a:t> </a:t>
            </a:r>
            <a:r>
              <a:rPr dirty="0" sz="1500" spc="-25" b="1">
                <a:solidFill>
                  <a:srgbClr val="683C2D"/>
                </a:solidFill>
                <a:latin typeface="맑은 고딕"/>
                <a:cs typeface="맑은 고딕"/>
              </a:rPr>
              <a:t>선택</a:t>
            </a:r>
            <a:endParaRPr sz="1500">
              <a:latin typeface="맑은 고딕"/>
              <a:cs typeface="맑은 고딕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63474" y="741375"/>
            <a:ext cx="217995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신규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계좌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개설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시</a:t>
            </a:r>
            <a:r>
              <a:rPr dirty="0" sz="18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spc="-50">
                <a:solidFill>
                  <a:srgbClr val="683C2D"/>
                </a:solidFill>
                <a:latin typeface="맑은 고딕"/>
                <a:cs typeface="맑은 고딕"/>
              </a:rPr>
              <a:t>③</a:t>
            </a:r>
            <a:endParaRPr sz="1800">
              <a:latin typeface="맑은 고딕"/>
              <a:cs typeface="맑은 고딕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0" y="32003"/>
            <a:ext cx="4338320" cy="677545"/>
            <a:chOff x="0" y="32003"/>
            <a:chExt cx="4338320" cy="677545"/>
          </a:xfrm>
        </p:grpSpPr>
        <p:pic>
          <p:nvPicPr>
            <p:cNvPr id="20" name="object 2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2003"/>
              <a:ext cx="662178" cy="677418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9079" y="32003"/>
              <a:ext cx="1012697" cy="677418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5360" y="32003"/>
              <a:ext cx="1622298" cy="677418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02764" y="32003"/>
              <a:ext cx="707898" cy="677418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15767" y="32003"/>
              <a:ext cx="1622297" cy="677418"/>
            </a:xfrm>
            <a:prstGeom prst="rect">
              <a:avLst/>
            </a:prstGeom>
          </p:spPr>
        </p:pic>
      </p:grp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KB국민</a:t>
            </a:r>
            <a:r>
              <a:rPr dirty="0" spc="-15"/>
              <a:t> </a:t>
            </a:r>
            <a:r>
              <a:rPr dirty="0"/>
              <a:t>스타뱅킹</a:t>
            </a:r>
            <a:r>
              <a:rPr dirty="0" spc="-5"/>
              <a:t> </a:t>
            </a:r>
            <a:r>
              <a:rPr dirty="0"/>
              <a:t>앱 </a:t>
            </a:r>
            <a:r>
              <a:rPr dirty="0" spc="-20"/>
              <a:t>신청하기</a:t>
            </a:r>
          </a:p>
        </p:txBody>
      </p:sp>
      <p:sp>
        <p:nvSpPr>
          <p:cNvPr id="26" name="object 26" descr=""/>
          <p:cNvSpPr/>
          <p:nvPr/>
        </p:nvSpPr>
        <p:spPr>
          <a:xfrm>
            <a:off x="6882383" y="3898391"/>
            <a:ext cx="541020" cy="117475"/>
          </a:xfrm>
          <a:custGeom>
            <a:avLst/>
            <a:gdLst/>
            <a:ahLst/>
            <a:cxnLst/>
            <a:rect l="l" t="t" r="r" b="b"/>
            <a:pathLst>
              <a:path w="541020" h="117475">
                <a:moveTo>
                  <a:pt x="541020" y="0"/>
                </a:moveTo>
                <a:lnTo>
                  <a:pt x="0" y="0"/>
                </a:lnTo>
                <a:lnTo>
                  <a:pt x="0" y="117348"/>
                </a:lnTo>
                <a:lnTo>
                  <a:pt x="541020" y="117348"/>
                </a:lnTo>
                <a:lnTo>
                  <a:pt x="5410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12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8760" y="1101216"/>
            <a:ext cx="3170555" cy="5017770"/>
            <a:chOff x="68760" y="1101216"/>
            <a:chExt cx="3170555" cy="5017770"/>
          </a:xfrm>
        </p:grpSpPr>
        <p:sp>
          <p:nvSpPr>
            <p:cNvPr id="3" name="object 3" descr=""/>
            <p:cNvSpPr/>
            <p:nvPr/>
          </p:nvSpPr>
          <p:spPr>
            <a:xfrm>
              <a:off x="81460" y="1113840"/>
              <a:ext cx="3145155" cy="901065"/>
            </a:xfrm>
            <a:custGeom>
              <a:avLst/>
              <a:gdLst/>
              <a:ahLst/>
              <a:cxnLst/>
              <a:rect l="l" t="t" r="r" b="b"/>
              <a:pathLst>
                <a:path w="3145155" h="901064">
                  <a:moveTo>
                    <a:pt x="3144901" y="0"/>
                  </a:moveTo>
                  <a:lnTo>
                    <a:pt x="0" y="0"/>
                  </a:lnTo>
                  <a:lnTo>
                    <a:pt x="0" y="900633"/>
                  </a:lnTo>
                  <a:lnTo>
                    <a:pt x="3144901" y="900633"/>
                  </a:lnTo>
                  <a:lnTo>
                    <a:pt x="3144901" y="0"/>
                  </a:lnTo>
                  <a:close/>
                </a:path>
              </a:pathLst>
            </a:custGeom>
            <a:solidFill>
              <a:srgbClr val="FDF6D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5110" y="2008124"/>
              <a:ext cx="3157855" cy="12700"/>
            </a:xfrm>
            <a:custGeom>
              <a:avLst/>
              <a:gdLst/>
              <a:ahLst/>
              <a:cxnLst/>
              <a:rect l="l" t="t" r="r" b="b"/>
              <a:pathLst>
                <a:path w="3157855" h="12700">
                  <a:moveTo>
                    <a:pt x="0" y="12700"/>
                  </a:moveTo>
                  <a:lnTo>
                    <a:pt x="3157674" y="12700"/>
                  </a:lnTo>
                  <a:lnTo>
                    <a:pt x="3157674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5110" y="1107566"/>
              <a:ext cx="3157855" cy="5005070"/>
            </a:xfrm>
            <a:custGeom>
              <a:avLst/>
              <a:gdLst/>
              <a:ahLst/>
              <a:cxnLst/>
              <a:rect l="l" t="t" r="r" b="b"/>
              <a:pathLst>
                <a:path w="3157855" h="5005070">
                  <a:moveTo>
                    <a:pt x="6350" y="0"/>
                  </a:moveTo>
                  <a:lnTo>
                    <a:pt x="6350" y="5004612"/>
                  </a:lnTo>
                </a:path>
                <a:path w="3157855" h="5005070">
                  <a:moveTo>
                    <a:pt x="3151324" y="0"/>
                  </a:moveTo>
                  <a:lnTo>
                    <a:pt x="3151324" y="5004612"/>
                  </a:lnTo>
                </a:path>
                <a:path w="3157855" h="5005070">
                  <a:moveTo>
                    <a:pt x="0" y="6350"/>
                  </a:moveTo>
                  <a:lnTo>
                    <a:pt x="3157674" y="6350"/>
                  </a:lnTo>
                </a:path>
                <a:path w="3157855" h="5005070">
                  <a:moveTo>
                    <a:pt x="0" y="4998262"/>
                  </a:moveTo>
                  <a:lnTo>
                    <a:pt x="3157674" y="4998262"/>
                  </a:lnTo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921816" y="1426845"/>
            <a:ext cx="146431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10" b="1">
                <a:solidFill>
                  <a:srgbClr val="683C2D"/>
                </a:solidFill>
                <a:latin typeface="Calibri"/>
                <a:cs typeface="Calibri"/>
              </a:rPr>
              <a:t>⑩</a:t>
            </a:r>
            <a:r>
              <a:rPr dirty="0" sz="1500" spc="-10" b="1">
                <a:solidFill>
                  <a:srgbClr val="683C2D"/>
                </a:solidFill>
                <a:latin typeface="맑은 고딕"/>
                <a:cs typeface="맑은 고딕"/>
              </a:rPr>
              <a:t>계좌개설</a:t>
            </a:r>
            <a:r>
              <a:rPr dirty="0" sz="1500" spc="-15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25" b="1">
                <a:solidFill>
                  <a:srgbClr val="683C2D"/>
                </a:solidFill>
                <a:latin typeface="맑은 고딕"/>
                <a:cs typeface="맑은 고딕"/>
              </a:rPr>
              <a:t>완료</a:t>
            </a:r>
            <a:endParaRPr sz="1500">
              <a:latin typeface="맑은 고딕"/>
              <a:cs typeface="맑은 고딕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3275203" y="1094105"/>
            <a:ext cx="3212465" cy="5024755"/>
            <a:chOff x="3275203" y="1094105"/>
            <a:chExt cx="3212465" cy="5024755"/>
          </a:xfrm>
        </p:grpSpPr>
        <p:sp>
          <p:nvSpPr>
            <p:cNvPr id="8" name="object 8" descr=""/>
            <p:cNvSpPr/>
            <p:nvPr/>
          </p:nvSpPr>
          <p:spPr>
            <a:xfrm>
              <a:off x="3287903" y="1106855"/>
              <a:ext cx="3187065" cy="902335"/>
            </a:xfrm>
            <a:custGeom>
              <a:avLst/>
              <a:gdLst/>
              <a:ahLst/>
              <a:cxnLst/>
              <a:rect l="l" t="t" r="r" b="b"/>
              <a:pathLst>
                <a:path w="3187065" h="902335">
                  <a:moveTo>
                    <a:pt x="3186938" y="0"/>
                  </a:moveTo>
                  <a:lnTo>
                    <a:pt x="0" y="0"/>
                  </a:lnTo>
                  <a:lnTo>
                    <a:pt x="0" y="901903"/>
                  </a:lnTo>
                  <a:lnTo>
                    <a:pt x="3186938" y="901903"/>
                  </a:lnTo>
                  <a:lnTo>
                    <a:pt x="3186938" y="0"/>
                  </a:lnTo>
                  <a:close/>
                </a:path>
              </a:pathLst>
            </a:custGeom>
            <a:solidFill>
              <a:srgbClr val="FDF6D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281553" y="2002408"/>
              <a:ext cx="3199765" cy="12700"/>
            </a:xfrm>
            <a:custGeom>
              <a:avLst/>
              <a:gdLst/>
              <a:ahLst/>
              <a:cxnLst/>
              <a:rect l="l" t="t" r="r" b="b"/>
              <a:pathLst>
                <a:path w="3199765" h="12700">
                  <a:moveTo>
                    <a:pt x="0" y="12700"/>
                  </a:moveTo>
                  <a:lnTo>
                    <a:pt x="3199638" y="12700"/>
                  </a:lnTo>
                  <a:lnTo>
                    <a:pt x="319963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3281553" y="1100455"/>
              <a:ext cx="3199765" cy="5012055"/>
            </a:xfrm>
            <a:custGeom>
              <a:avLst/>
              <a:gdLst/>
              <a:ahLst/>
              <a:cxnLst/>
              <a:rect l="l" t="t" r="r" b="b"/>
              <a:pathLst>
                <a:path w="3199765" h="5012055">
                  <a:moveTo>
                    <a:pt x="6350" y="0"/>
                  </a:moveTo>
                  <a:lnTo>
                    <a:pt x="6350" y="5011724"/>
                  </a:lnTo>
                </a:path>
                <a:path w="3199765" h="5012055">
                  <a:moveTo>
                    <a:pt x="3193288" y="0"/>
                  </a:moveTo>
                  <a:lnTo>
                    <a:pt x="3193288" y="5011724"/>
                  </a:lnTo>
                </a:path>
                <a:path w="3199765" h="5012055">
                  <a:moveTo>
                    <a:pt x="0" y="6350"/>
                  </a:moveTo>
                  <a:lnTo>
                    <a:pt x="3199638" y="6350"/>
                  </a:lnTo>
                </a:path>
                <a:path w="3199765" h="5012055">
                  <a:moveTo>
                    <a:pt x="0" y="5005374"/>
                  </a:moveTo>
                  <a:lnTo>
                    <a:pt x="3199638" y="5005374"/>
                  </a:lnTo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3832605" y="1415923"/>
            <a:ext cx="20980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00" spc="-20" b="1">
                <a:solidFill>
                  <a:srgbClr val="683C2D"/>
                </a:solidFill>
                <a:latin typeface="Calibri"/>
                <a:cs typeface="Calibri"/>
              </a:rPr>
              <a:t>⑪</a:t>
            </a:r>
            <a:r>
              <a:rPr dirty="0" sz="1600" spc="-20" b="1">
                <a:solidFill>
                  <a:srgbClr val="FF0000"/>
                </a:solidFill>
                <a:latin typeface="맑은 고딕"/>
                <a:cs typeface="맑은 고딕"/>
              </a:rPr>
              <a:t>동국대학교</a:t>
            </a:r>
            <a:r>
              <a:rPr dirty="0" sz="1600" spc="-180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500" spc="-20" b="1">
                <a:solidFill>
                  <a:srgbClr val="683C2D"/>
                </a:solidFill>
                <a:latin typeface="맑은 고딕"/>
                <a:cs typeface="맑은 고딕"/>
              </a:rPr>
              <a:t>선택하기</a:t>
            </a:r>
            <a:endParaRPr sz="1500">
              <a:latin typeface="맑은 고딕"/>
              <a:cs typeface="맑은 고딕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6523735" y="1101216"/>
            <a:ext cx="3282315" cy="5017770"/>
            <a:chOff x="6523735" y="1101216"/>
            <a:chExt cx="3282315" cy="5017770"/>
          </a:xfrm>
        </p:grpSpPr>
        <p:sp>
          <p:nvSpPr>
            <p:cNvPr id="13" name="object 13" descr=""/>
            <p:cNvSpPr/>
            <p:nvPr/>
          </p:nvSpPr>
          <p:spPr>
            <a:xfrm>
              <a:off x="6536435" y="1113840"/>
              <a:ext cx="3256915" cy="901065"/>
            </a:xfrm>
            <a:custGeom>
              <a:avLst/>
              <a:gdLst/>
              <a:ahLst/>
              <a:cxnLst/>
              <a:rect l="l" t="t" r="r" b="b"/>
              <a:pathLst>
                <a:path w="3256915" h="901064">
                  <a:moveTo>
                    <a:pt x="3256533" y="0"/>
                  </a:moveTo>
                  <a:lnTo>
                    <a:pt x="0" y="0"/>
                  </a:lnTo>
                  <a:lnTo>
                    <a:pt x="0" y="900633"/>
                  </a:lnTo>
                  <a:lnTo>
                    <a:pt x="3256533" y="900633"/>
                  </a:lnTo>
                  <a:lnTo>
                    <a:pt x="3256533" y="0"/>
                  </a:lnTo>
                  <a:close/>
                </a:path>
              </a:pathLst>
            </a:custGeom>
            <a:solidFill>
              <a:srgbClr val="FDF6D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6530085" y="2008124"/>
              <a:ext cx="3269615" cy="12700"/>
            </a:xfrm>
            <a:custGeom>
              <a:avLst/>
              <a:gdLst/>
              <a:ahLst/>
              <a:cxnLst/>
              <a:rect l="l" t="t" r="r" b="b"/>
              <a:pathLst>
                <a:path w="3269615" h="12700">
                  <a:moveTo>
                    <a:pt x="0" y="12700"/>
                  </a:moveTo>
                  <a:lnTo>
                    <a:pt x="3269234" y="12700"/>
                  </a:lnTo>
                  <a:lnTo>
                    <a:pt x="3269234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530085" y="1107566"/>
              <a:ext cx="3269615" cy="5005070"/>
            </a:xfrm>
            <a:custGeom>
              <a:avLst/>
              <a:gdLst/>
              <a:ahLst/>
              <a:cxnLst/>
              <a:rect l="l" t="t" r="r" b="b"/>
              <a:pathLst>
                <a:path w="3269615" h="5005070">
                  <a:moveTo>
                    <a:pt x="6350" y="0"/>
                  </a:moveTo>
                  <a:lnTo>
                    <a:pt x="6350" y="5004612"/>
                  </a:lnTo>
                </a:path>
                <a:path w="3269615" h="5005070">
                  <a:moveTo>
                    <a:pt x="3262884" y="0"/>
                  </a:moveTo>
                  <a:lnTo>
                    <a:pt x="3262884" y="5004612"/>
                  </a:lnTo>
                </a:path>
                <a:path w="3269615" h="5005070">
                  <a:moveTo>
                    <a:pt x="0" y="6350"/>
                  </a:moveTo>
                  <a:lnTo>
                    <a:pt x="3269234" y="6350"/>
                  </a:lnTo>
                </a:path>
                <a:path w="3269615" h="5005070">
                  <a:moveTo>
                    <a:pt x="0" y="4998262"/>
                  </a:moveTo>
                  <a:lnTo>
                    <a:pt x="3269234" y="4998262"/>
                  </a:lnTo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 descr=""/>
          <p:cNvSpPr txBox="1"/>
          <p:nvPr/>
        </p:nvSpPr>
        <p:spPr>
          <a:xfrm>
            <a:off x="7454900" y="1426845"/>
            <a:ext cx="142176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10" b="1">
                <a:solidFill>
                  <a:srgbClr val="683C2D"/>
                </a:solidFill>
                <a:latin typeface="Calibri"/>
                <a:cs typeface="Calibri"/>
              </a:rPr>
              <a:t>⑫</a:t>
            </a:r>
            <a:r>
              <a:rPr dirty="0" sz="1500" spc="-10" b="1">
                <a:solidFill>
                  <a:srgbClr val="683C2D"/>
                </a:solidFill>
                <a:latin typeface="맑은 고딕"/>
                <a:cs typeface="맑은 고딕"/>
              </a:rPr>
              <a:t>카드신청완료</a:t>
            </a:r>
            <a:endParaRPr sz="1500">
              <a:latin typeface="맑은 고딕"/>
              <a:cs typeface="맑은 고딕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3601211" y="2072639"/>
            <a:ext cx="6035040" cy="3921760"/>
            <a:chOff x="3601211" y="2072639"/>
            <a:chExt cx="6035040" cy="3921760"/>
          </a:xfrm>
        </p:grpSpPr>
        <p:pic>
          <p:nvPicPr>
            <p:cNvPr id="18" name="object 1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05600" y="2153412"/>
              <a:ext cx="2930651" cy="3840479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7293864" y="2682239"/>
              <a:ext cx="283845" cy="173990"/>
            </a:xfrm>
            <a:custGeom>
              <a:avLst/>
              <a:gdLst/>
              <a:ahLst/>
              <a:cxnLst/>
              <a:rect l="l" t="t" r="r" b="b"/>
              <a:pathLst>
                <a:path w="283845" h="173989">
                  <a:moveTo>
                    <a:pt x="283464" y="0"/>
                  </a:moveTo>
                  <a:lnTo>
                    <a:pt x="0" y="0"/>
                  </a:lnTo>
                  <a:lnTo>
                    <a:pt x="0" y="173736"/>
                  </a:lnTo>
                  <a:lnTo>
                    <a:pt x="283464" y="173736"/>
                  </a:lnTo>
                  <a:lnTo>
                    <a:pt x="283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6805422" y="5476493"/>
              <a:ext cx="2697480" cy="349250"/>
            </a:xfrm>
            <a:custGeom>
              <a:avLst/>
              <a:gdLst/>
              <a:ahLst/>
              <a:cxnLst/>
              <a:rect l="l" t="t" r="r" b="b"/>
              <a:pathLst>
                <a:path w="2697479" h="349250">
                  <a:moveTo>
                    <a:pt x="0" y="348995"/>
                  </a:moveTo>
                  <a:lnTo>
                    <a:pt x="2697479" y="348995"/>
                  </a:lnTo>
                  <a:lnTo>
                    <a:pt x="2697479" y="0"/>
                  </a:lnTo>
                  <a:lnTo>
                    <a:pt x="0" y="0"/>
                  </a:lnTo>
                  <a:lnTo>
                    <a:pt x="0" y="348995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37703" y="2855975"/>
              <a:ext cx="1220724" cy="763524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01211" y="2072639"/>
              <a:ext cx="2926079" cy="3750564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3771137" y="5316473"/>
              <a:ext cx="2620010" cy="508000"/>
            </a:xfrm>
            <a:custGeom>
              <a:avLst/>
              <a:gdLst/>
              <a:ahLst/>
              <a:cxnLst/>
              <a:rect l="l" t="t" r="r" b="b"/>
              <a:pathLst>
                <a:path w="2620010" h="508000">
                  <a:moveTo>
                    <a:pt x="0" y="507491"/>
                  </a:moveTo>
                  <a:lnTo>
                    <a:pt x="2619756" y="507491"/>
                  </a:lnTo>
                  <a:lnTo>
                    <a:pt x="2619756" y="0"/>
                  </a:lnTo>
                  <a:lnTo>
                    <a:pt x="0" y="0"/>
                  </a:lnTo>
                  <a:lnTo>
                    <a:pt x="0" y="507491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 descr=""/>
          <p:cNvSpPr txBox="1"/>
          <p:nvPr/>
        </p:nvSpPr>
        <p:spPr>
          <a:xfrm>
            <a:off x="163474" y="741375"/>
            <a:ext cx="217995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신규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계좌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개설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시</a:t>
            </a:r>
            <a:r>
              <a:rPr dirty="0" sz="18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spc="10">
                <a:solidFill>
                  <a:srgbClr val="683C2D"/>
                </a:solidFill>
                <a:latin typeface="맑은 고딕"/>
                <a:cs typeface="맑은 고딕"/>
              </a:rPr>
              <a:t>➃</a:t>
            </a:r>
            <a:endParaRPr sz="1800">
              <a:latin typeface="맑은 고딕"/>
              <a:cs typeface="맑은 고딕"/>
            </a:endParaRPr>
          </a:p>
        </p:txBody>
      </p:sp>
      <p:grpSp>
        <p:nvGrpSpPr>
          <p:cNvPr id="25" name="object 25" descr=""/>
          <p:cNvGrpSpPr/>
          <p:nvPr/>
        </p:nvGrpSpPr>
        <p:grpSpPr>
          <a:xfrm>
            <a:off x="0" y="32003"/>
            <a:ext cx="4338320" cy="677545"/>
            <a:chOff x="0" y="32003"/>
            <a:chExt cx="4338320" cy="677545"/>
          </a:xfrm>
        </p:grpSpPr>
        <p:pic>
          <p:nvPicPr>
            <p:cNvPr id="26" name="object 2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2003"/>
              <a:ext cx="662178" cy="677418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9079" y="32003"/>
              <a:ext cx="1012697" cy="677418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5360" y="32003"/>
              <a:ext cx="1622298" cy="677418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02764" y="32003"/>
              <a:ext cx="707898" cy="677418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15767" y="32003"/>
              <a:ext cx="1622297" cy="677418"/>
            </a:xfrm>
            <a:prstGeom prst="rect">
              <a:avLst/>
            </a:prstGeom>
          </p:spPr>
        </p:pic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KB국민</a:t>
            </a:r>
            <a:r>
              <a:rPr dirty="0" spc="-15"/>
              <a:t> </a:t>
            </a:r>
            <a:r>
              <a:rPr dirty="0"/>
              <a:t>스타뱅킹</a:t>
            </a:r>
            <a:r>
              <a:rPr dirty="0" spc="-5"/>
              <a:t> </a:t>
            </a:r>
            <a:r>
              <a:rPr dirty="0"/>
              <a:t>앱 </a:t>
            </a:r>
            <a:r>
              <a:rPr dirty="0" spc="-20"/>
              <a:t>신청하기</a:t>
            </a:r>
          </a:p>
        </p:txBody>
      </p:sp>
      <p:grpSp>
        <p:nvGrpSpPr>
          <p:cNvPr id="32" name="object 32" descr=""/>
          <p:cNvGrpSpPr/>
          <p:nvPr/>
        </p:nvGrpSpPr>
        <p:grpSpPr>
          <a:xfrm>
            <a:off x="89915" y="2058923"/>
            <a:ext cx="3093720" cy="4090670"/>
            <a:chOff x="89915" y="2058923"/>
            <a:chExt cx="3093720" cy="4090670"/>
          </a:xfrm>
        </p:grpSpPr>
        <p:pic>
          <p:nvPicPr>
            <p:cNvPr id="33" name="object 3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3255" y="2058923"/>
              <a:ext cx="3040380" cy="1828800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915" y="3957827"/>
              <a:ext cx="3040380" cy="2191512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1002791" y="3005327"/>
              <a:ext cx="1216660" cy="523240"/>
            </a:xfrm>
            <a:custGeom>
              <a:avLst/>
              <a:gdLst/>
              <a:ahLst/>
              <a:cxnLst/>
              <a:rect l="l" t="t" r="r" b="b"/>
              <a:pathLst>
                <a:path w="1216660" h="523239">
                  <a:moveTo>
                    <a:pt x="1216152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216152" y="522732"/>
                  </a:lnTo>
                  <a:lnTo>
                    <a:pt x="1216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 descr=""/>
          <p:cNvSpPr txBox="1"/>
          <p:nvPr/>
        </p:nvSpPr>
        <p:spPr>
          <a:xfrm>
            <a:off x="1002791" y="3005327"/>
            <a:ext cx="1216660" cy="252729"/>
          </a:xfrm>
          <a:prstGeom prst="rect">
            <a:avLst/>
          </a:prstGeom>
          <a:solidFill>
            <a:srgbClr val="FFFFFF"/>
          </a:solidFill>
        </p:spPr>
        <p:txBody>
          <a:bodyPr wrap="square" lIns="0" tIns="43180" rIns="0" bIns="0" rtlCol="0" vert="horz">
            <a:spAutoFit/>
          </a:bodyPr>
          <a:lstStyle/>
          <a:p>
            <a:pPr marL="135890">
              <a:lnSpc>
                <a:spcPts val="1645"/>
              </a:lnSpc>
              <a:spcBef>
                <a:spcPts val="340"/>
              </a:spcBef>
            </a:pPr>
            <a:r>
              <a:rPr dirty="0" sz="1400" spc="-10" b="1">
                <a:latin typeface="맑은 고딕"/>
                <a:cs typeface="맑은 고딕"/>
              </a:rPr>
              <a:t>KB종합통장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1002791" y="3257503"/>
            <a:ext cx="1216660" cy="27114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4445" rIns="0" bIns="0" rtlCol="0" vert="horz">
            <a:spAutoFit/>
          </a:bodyPr>
          <a:lstStyle/>
          <a:p>
            <a:pPr marL="220979">
              <a:lnSpc>
                <a:spcPct val="100000"/>
              </a:lnSpc>
              <a:spcBef>
                <a:spcPts val="35"/>
              </a:spcBef>
            </a:pPr>
            <a:r>
              <a:rPr dirty="0" sz="1400" spc="-10" b="1">
                <a:latin typeface="맑은 고딕"/>
                <a:cs typeface="맑은 고딕"/>
              </a:rPr>
              <a:t>가입성공!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38" name="object 38" descr=""/>
          <p:cNvSpPr/>
          <p:nvPr/>
        </p:nvSpPr>
        <p:spPr>
          <a:xfrm>
            <a:off x="404622" y="5577078"/>
            <a:ext cx="2369820" cy="340360"/>
          </a:xfrm>
          <a:custGeom>
            <a:avLst/>
            <a:gdLst/>
            <a:ahLst/>
            <a:cxnLst/>
            <a:rect l="l" t="t" r="r" b="b"/>
            <a:pathLst>
              <a:path w="2369820" h="340360">
                <a:moveTo>
                  <a:pt x="0" y="339852"/>
                </a:moveTo>
                <a:lnTo>
                  <a:pt x="2369819" y="339852"/>
                </a:lnTo>
                <a:lnTo>
                  <a:pt x="2369819" y="0"/>
                </a:lnTo>
                <a:lnTo>
                  <a:pt x="0" y="0"/>
                </a:lnTo>
                <a:lnTo>
                  <a:pt x="0" y="339852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12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81227"/>
            <a:ext cx="4716779" cy="4809744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4593082" y="1955673"/>
            <a:ext cx="5061585" cy="3740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67945">
              <a:lnSpc>
                <a:spcPct val="100000"/>
              </a:lnSpc>
              <a:spcBef>
                <a:spcPts val="105"/>
              </a:spcBef>
            </a:pPr>
            <a:r>
              <a:rPr dirty="0" u="sng" sz="20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STEP1.</a:t>
            </a:r>
            <a:r>
              <a:rPr dirty="0" u="sng" sz="2000" spc="-2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중앙도서관과</a:t>
            </a:r>
            <a:r>
              <a:rPr dirty="0" u="sng" sz="2000" spc="-2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카드사</a:t>
            </a:r>
            <a:r>
              <a:rPr dirty="0" u="sng" sz="2000" spc="-2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모두</a:t>
            </a:r>
            <a:r>
              <a:rPr dirty="0" u="sng" sz="2000" spc="-1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spc="-2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분실신고</a:t>
            </a:r>
            <a:endParaRPr sz="20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1805"/>
              </a:spcBef>
            </a:pP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교내기능</a:t>
            </a:r>
            <a:r>
              <a:rPr dirty="0" sz="15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정지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▶ 중앙도서관</a:t>
            </a:r>
            <a:r>
              <a:rPr dirty="0" sz="15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☎</a:t>
            </a:r>
            <a:r>
              <a:rPr dirty="0" sz="15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02)2260-8622~3</a:t>
            </a:r>
            <a:endParaRPr sz="15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은행기능</a:t>
            </a:r>
            <a:r>
              <a:rPr dirty="0" sz="15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정지</a:t>
            </a:r>
            <a:r>
              <a:rPr dirty="0" sz="15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▶</a:t>
            </a:r>
            <a:r>
              <a:rPr dirty="0" sz="15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국민카드</a:t>
            </a:r>
            <a:r>
              <a:rPr dirty="0" sz="15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☎</a:t>
            </a:r>
            <a:r>
              <a:rPr dirty="0" sz="15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20">
                <a:solidFill>
                  <a:srgbClr val="683C2D"/>
                </a:solidFill>
                <a:latin typeface="맑은 고딕"/>
                <a:cs typeface="맑은 고딕"/>
              </a:rPr>
              <a:t>1588-1688</a:t>
            </a:r>
            <a:endParaRPr sz="16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>
              <a:latin typeface="맑은 고딕"/>
              <a:cs typeface="맑은 고딕"/>
            </a:endParaRPr>
          </a:p>
          <a:p>
            <a:pPr algn="ctr" marL="335280" marR="259079">
              <a:lnSpc>
                <a:spcPct val="150100"/>
              </a:lnSpc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STEP2.</a:t>
            </a:r>
            <a:r>
              <a:rPr dirty="0" sz="20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가까운</a:t>
            </a:r>
            <a:r>
              <a:rPr dirty="0" sz="20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국민은행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지점</a:t>
            </a:r>
            <a:r>
              <a:rPr dirty="0" sz="20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방문이나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국민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카드사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재발급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50">
              <a:latin typeface="맑은 고딕"/>
              <a:cs typeface="맑은 고딕"/>
            </a:endParaRPr>
          </a:p>
          <a:p>
            <a:pPr marL="342900" marR="266065" indent="324485">
              <a:lnSpc>
                <a:spcPct val="150000"/>
              </a:lnSpc>
              <a:spcBef>
                <a:spcPts val="5"/>
              </a:spcBef>
            </a:pP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※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국민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카드사를 통하여 학생증 분실신고 </a:t>
            </a:r>
            <a:r>
              <a:rPr dirty="0" sz="1500" spc="-50">
                <a:solidFill>
                  <a:srgbClr val="683C2D"/>
                </a:solidFill>
                <a:latin typeface="맑은 고딕"/>
                <a:cs typeface="맑은 고딕"/>
              </a:rPr>
              <a:t>후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즉시 재발급을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하는 경우,</a:t>
            </a:r>
            <a:r>
              <a:rPr dirty="0" sz="15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FF0000"/>
                </a:solidFill>
                <a:latin typeface="맑은 고딕"/>
                <a:cs typeface="맑은 고딕"/>
              </a:rPr>
              <a:t>중앙도서관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에 교내 </a:t>
            </a:r>
            <a:r>
              <a:rPr dirty="0" sz="1500" spc="-25">
                <a:solidFill>
                  <a:srgbClr val="683C2D"/>
                </a:solidFill>
                <a:latin typeface="맑은 고딕"/>
                <a:cs typeface="맑은 고딕"/>
              </a:rPr>
              <a:t>기능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정지를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위한</a:t>
            </a:r>
            <a:r>
              <a:rPr dirty="0" sz="15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FF0000"/>
                </a:solidFill>
                <a:latin typeface="맑은 고딕"/>
                <a:cs typeface="맑은 고딕"/>
              </a:rPr>
              <a:t>분실신고를</a:t>
            </a:r>
            <a:r>
              <a:rPr dirty="0" sz="1500" spc="-5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FF0000"/>
                </a:solidFill>
                <a:latin typeface="맑은 고딕"/>
                <a:cs typeface="맑은 고딕"/>
              </a:rPr>
              <a:t>별도로</a:t>
            </a:r>
            <a:r>
              <a:rPr dirty="0" sz="1500" spc="-15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FF0000"/>
                </a:solidFill>
                <a:latin typeface="맑은 고딕"/>
                <a:cs typeface="맑은 고딕"/>
              </a:rPr>
              <a:t>하지</a:t>
            </a:r>
            <a:r>
              <a:rPr dirty="0" sz="1500" spc="-15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FF0000"/>
                </a:solidFill>
                <a:latin typeface="맑은 고딕"/>
                <a:cs typeface="맑은 고딕"/>
              </a:rPr>
              <a:t>않아도</a:t>
            </a:r>
            <a:r>
              <a:rPr dirty="0" sz="1500" spc="-10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500" spc="-20">
                <a:solidFill>
                  <a:srgbClr val="FF0000"/>
                </a:solidFill>
                <a:latin typeface="맑은 고딕"/>
                <a:cs typeface="맑은 고딕"/>
              </a:rPr>
              <a:t>됩니다.</a:t>
            </a:r>
            <a:endParaRPr sz="1500">
              <a:latin typeface="맑은 고딕"/>
              <a:cs typeface="맑은 고딕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0" y="32003"/>
            <a:ext cx="3676650" cy="677545"/>
            <a:chOff x="0" y="32003"/>
            <a:chExt cx="3676650" cy="677545"/>
          </a:xfrm>
        </p:grpSpPr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2003"/>
              <a:ext cx="1523238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8344" y="32003"/>
              <a:ext cx="707898" cy="6774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41348" y="32003"/>
              <a:ext cx="1317498" cy="67741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63951" y="32003"/>
              <a:ext cx="1012698" cy="677418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분실신고</a:t>
            </a:r>
            <a:r>
              <a:rPr dirty="0" spc="-5"/>
              <a:t> </a:t>
            </a:r>
            <a:r>
              <a:rPr dirty="0"/>
              <a:t>및</a:t>
            </a:r>
            <a:r>
              <a:rPr dirty="0" spc="-5"/>
              <a:t> </a:t>
            </a:r>
            <a:r>
              <a:rPr dirty="0"/>
              <a:t>재발급 </a:t>
            </a:r>
            <a:r>
              <a:rPr dirty="0" spc="-25"/>
              <a:t>신청</a:t>
            </a:r>
          </a:p>
        </p:txBody>
      </p:sp>
      <p:grpSp>
        <p:nvGrpSpPr>
          <p:cNvPr id="10" name="object 10" descr=""/>
          <p:cNvGrpSpPr/>
          <p:nvPr/>
        </p:nvGrpSpPr>
        <p:grpSpPr>
          <a:xfrm>
            <a:off x="5404103" y="1196339"/>
            <a:ext cx="3503295" cy="857250"/>
            <a:chOff x="5404103" y="1196339"/>
            <a:chExt cx="3503295" cy="857250"/>
          </a:xfrm>
        </p:grpSpPr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04103" y="1549895"/>
              <a:ext cx="3502913" cy="503694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5413247" y="1196339"/>
              <a:ext cx="3487420" cy="425450"/>
            </a:xfrm>
            <a:custGeom>
              <a:avLst/>
              <a:gdLst/>
              <a:ahLst/>
              <a:cxnLst/>
              <a:rect l="l" t="t" r="r" b="b"/>
              <a:pathLst>
                <a:path w="3487420" h="425450">
                  <a:moveTo>
                    <a:pt x="3416046" y="0"/>
                  </a:moveTo>
                  <a:lnTo>
                    <a:pt x="70865" y="0"/>
                  </a:lnTo>
                  <a:lnTo>
                    <a:pt x="43291" y="5572"/>
                  </a:lnTo>
                  <a:lnTo>
                    <a:pt x="20764" y="20764"/>
                  </a:lnTo>
                  <a:lnTo>
                    <a:pt x="5572" y="43291"/>
                  </a:lnTo>
                  <a:lnTo>
                    <a:pt x="0" y="70865"/>
                  </a:lnTo>
                  <a:lnTo>
                    <a:pt x="0" y="354330"/>
                  </a:lnTo>
                  <a:lnTo>
                    <a:pt x="5572" y="381904"/>
                  </a:lnTo>
                  <a:lnTo>
                    <a:pt x="20764" y="404431"/>
                  </a:lnTo>
                  <a:lnTo>
                    <a:pt x="43291" y="419623"/>
                  </a:lnTo>
                  <a:lnTo>
                    <a:pt x="70865" y="425196"/>
                  </a:lnTo>
                  <a:lnTo>
                    <a:pt x="3416046" y="425196"/>
                  </a:lnTo>
                  <a:lnTo>
                    <a:pt x="3443620" y="419623"/>
                  </a:lnTo>
                  <a:lnTo>
                    <a:pt x="3466147" y="404431"/>
                  </a:lnTo>
                  <a:lnTo>
                    <a:pt x="3481339" y="381904"/>
                  </a:lnTo>
                  <a:lnTo>
                    <a:pt x="3486911" y="354330"/>
                  </a:lnTo>
                  <a:lnTo>
                    <a:pt x="3486911" y="70865"/>
                  </a:lnTo>
                  <a:lnTo>
                    <a:pt x="3481339" y="43291"/>
                  </a:lnTo>
                  <a:lnTo>
                    <a:pt x="3466147" y="20764"/>
                  </a:lnTo>
                  <a:lnTo>
                    <a:pt x="3443620" y="5572"/>
                  </a:lnTo>
                  <a:lnTo>
                    <a:pt x="3416046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5963792" y="1255267"/>
            <a:ext cx="24022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75">
                <a:solidFill>
                  <a:srgbClr val="FFFFFF"/>
                </a:solidFill>
                <a:latin typeface="맑은 고딕"/>
                <a:cs typeface="맑은 고딕"/>
              </a:rPr>
              <a:t>학생증</a:t>
            </a:r>
            <a:r>
              <a:rPr dirty="0" sz="1800" spc="-18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1800" spc="-80">
                <a:solidFill>
                  <a:srgbClr val="FFFFFF"/>
                </a:solidFill>
                <a:latin typeface="맑은 고딕"/>
                <a:cs typeface="맑은 고딕"/>
              </a:rPr>
              <a:t>체크카드</a:t>
            </a:r>
            <a:r>
              <a:rPr dirty="0" sz="1800" spc="-204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1800" spc="-50">
                <a:solidFill>
                  <a:srgbClr val="FFFFFF"/>
                </a:solidFill>
                <a:latin typeface="맑은 고딕"/>
                <a:cs typeface="맑은 고딕"/>
              </a:rPr>
              <a:t>분실</a:t>
            </a:r>
            <a:r>
              <a:rPr dirty="0" sz="1800" spc="-18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1800" spc="-50">
                <a:solidFill>
                  <a:srgbClr val="FFFFFF"/>
                </a:solidFill>
                <a:latin typeface="맑은 고딕"/>
                <a:cs typeface="맑은 고딕"/>
              </a:rPr>
              <a:t>시</a:t>
            </a:r>
            <a:endParaRPr sz="1800">
              <a:latin typeface="맑은 고딕"/>
              <a:cs typeface="맑은 고딕"/>
            </a:endParaRPr>
          </a:p>
        </p:txBody>
      </p:sp>
      <p:sp>
        <p:nvSpPr>
          <p:cNvPr id="14" name="object 1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12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2003"/>
            <a:ext cx="4716780" cy="5401310"/>
            <a:chOff x="0" y="32003"/>
            <a:chExt cx="4716780" cy="540131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23316"/>
              <a:ext cx="4716779" cy="4809744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2003"/>
              <a:ext cx="1523238" cy="6774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8344" y="32003"/>
              <a:ext cx="707898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41348" y="32003"/>
              <a:ext cx="1317498" cy="6774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63951" y="32003"/>
              <a:ext cx="1012698" cy="677418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분실신고</a:t>
            </a:r>
            <a:r>
              <a:rPr dirty="0" spc="-5"/>
              <a:t> </a:t>
            </a:r>
            <a:r>
              <a:rPr dirty="0"/>
              <a:t>및</a:t>
            </a:r>
            <a:r>
              <a:rPr dirty="0" spc="-5"/>
              <a:t> </a:t>
            </a:r>
            <a:r>
              <a:rPr dirty="0"/>
              <a:t>재발급 </a:t>
            </a:r>
            <a:r>
              <a:rPr dirty="0" spc="-25"/>
              <a:t>신청</a:t>
            </a:r>
          </a:p>
        </p:txBody>
      </p:sp>
      <p:grpSp>
        <p:nvGrpSpPr>
          <p:cNvPr id="9" name="object 9" descr=""/>
          <p:cNvGrpSpPr/>
          <p:nvPr/>
        </p:nvGrpSpPr>
        <p:grpSpPr>
          <a:xfrm>
            <a:off x="5404103" y="1760220"/>
            <a:ext cx="3519804" cy="857250"/>
            <a:chOff x="5404103" y="1760220"/>
            <a:chExt cx="3519804" cy="857250"/>
          </a:xfrm>
        </p:grpSpPr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04103" y="2115324"/>
              <a:ext cx="3519678" cy="502145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5419343" y="1760220"/>
              <a:ext cx="3491865" cy="425450"/>
            </a:xfrm>
            <a:custGeom>
              <a:avLst/>
              <a:gdLst/>
              <a:ahLst/>
              <a:cxnLst/>
              <a:rect l="l" t="t" r="r" b="b"/>
              <a:pathLst>
                <a:path w="3491865" h="425450">
                  <a:moveTo>
                    <a:pt x="3420617" y="0"/>
                  </a:moveTo>
                  <a:lnTo>
                    <a:pt x="70865" y="0"/>
                  </a:lnTo>
                  <a:lnTo>
                    <a:pt x="43291" y="5572"/>
                  </a:lnTo>
                  <a:lnTo>
                    <a:pt x="20764" y="20764"/>
                  </a:lnTo>
                  <a:lnTo>
                    <a:pt x="5572" y="43291"/>
                  </a:lnTo>
                  <a:lnTo>
                    <a:pt x="0" y="70865"/>
                  </a:lnTo>
                  <a:lnTo>
                    <a:pt x="0" y="354329"/>
                  </a:lnTo>
                  <a:lnTo>
                    <a:pt x="5572" y="381904"/>
                  </a:lnTo>
                  <a:lnTo>
                    <a:pt x="20764" y="404431"/>
                  </a:lnTo>
                  <a:lnTo>
                    <a:pt x="43291" y="419623"/>
                  </a:lnTo>
                  <a:lnTo>
                    <a:pt x="70865" y="425195"/>
                  </a:lnTo>
                  <a:lnTo>
                    <a:pt x="3420617" y="425195"/>
                  </a:lnTo>
                  <a:lnTo>
                    <a:pt x="3448192" y="419623"/>
                  </a:lnTo>
                  <a:lnTo>
                    <a:pt x="3470719" y="404431"/>
                  </a:lnTo>
                  <a:lnTo>
                    <a:pt x="3485911" y="381904"/>
                  </a:lnTo>
                  <a:lnTo>
                    <a:pt x="3491483" y="354329"/>
                  </a:lnTo>
                  <a:lnTo>
                    <a:pt x="3491483" y="70865"/>
                  </a:lnTo>
                  <a:lnTo>
                    <a:pt x="3485911" y="43291"/>
                  </a:lnTo>
                  <a:lnTo>
                    <a:pt x="3470719" y="20764"/>
                  </a:lnTo>
                  <a:lnTo>
                    <a:pt x="3448192" y="5572"/>
                  </a:lnTo>
                  <a:lnTo>
                    <a:pt x="3420617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pc="-75"/>
              <a:t>학생증</a:t>
            </a:r>
            <a:r>
              <a:rPr dirty="0" spc="-190"/>
              <a:t> </a:t>
            </a:r>
            <a:r>
              <a:rPr dirty="0" spc="-75"/>
              <a:t>체크카드</a:t>
            </a:r>
            <a:r>
              <a:rPr dirty="0" spc="-200"/>
              <a:t> </a:t>
            </a:r>
            <a:r>
              <a:rPr dirty="0" spc="-75"/>
              <a:t>재발급</a:t>
            </a:r>
            <a:r>
              <a:rPr dirty="0" spc="-185"/>
              <a:t> </a:t>
            </a:r>
            <a:r>
              <a:rPr dirty="0" spc="-20"/>
              <a:t>유의사항</a:t>
            </a: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750"/>
          </a:p>
          <a:p>
            <a:pPr marL="355600">
              <a:lnSpc>
                <a:spcPct val="100000"/>
              </a:lnSpc>
              <a:spcBef>
                <a:spcPts val="5"/>
              </a:spcBef>
              <a:tabLst>
                <a:tab pos="812800" algn="l"/>
              </a:tabLst>
            </a:pP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1)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	학생증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IC칩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훼손으로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인한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재발급</a:t>
            </a:r>
            <a:endParaRPr sz="2000">
              <a:latin typeface="맑은 고딕"/>
              <a:cs typeface="맑은 고딕"/>
            </a:endParaRPr>
          </a:p>
          <a:p>
            <a:pPr algn="ctr" marL="154940" indent="-155575">
              <a:lnSpc>
                <a:spcPct val="100000"/>
              </a:lnSpc>
              <a:spcBef>
                <a:spcPts val="1060"/>
              </a:spcBef>
              <a:buChar char="-"/>
              <a:tabLst>
                <a:tab pos="155575" algn="l"/>
              </a:tabLst>
            </a:pPr>
            <a:r>
              <a:rPr dirty="0" sz="1600">
                <a:solidFill>
                  <a:srgbClr val="683C2D"/>
                </a:solidFill>
              </a:rPr>
              <a:t>가까운</a:t>
            </a:r>
            <a:r>
              <a:rPr dirty="0" sz="1600" spc="-30">
                <a:solidFill>
                  <a:srgbClr val="683C2D"/>
                </a:solidFill>
              </a:rPr>
              <a:t> </a:t>
            </a:r>
            <a:r>
              <a:rPr dirty="0" sz="1600">
                <a:solidFill>
                  <a:srgbClr val="683C2D"/>
                </a:solidFill>
              </a:rPr>
              <a:t>은행</a:t>
            </a:r>
            <a:r>
              <a:rPr dirty="0" sz="1600" spc="-45">
                <a:solidFill>
                  <a:srgbClr val="683C2D"/>
                </a:solidFill>
              </a:rPr>
              <a:t> </a:t>
            </a:r>
            <a:r>
              <a:rPr dirty="0" sz="1600">
                <a:solidFill>
                  <a:srgbClr val="683C2D"/>
                </a:solidFill>
              </a:rPr>
              <a:t>지점</a:t>
            </a:r>
            <a:r>
              <a:rPr dirty="0" sz="1600" spc="-35">
                <a:solidFill>
                  <a:srgbClr val="683C2D"/>
                </a:solidFill>
              </a:rPr>
              <a:t> </a:t>
            </a:r>
            <a:r>
              <a:rPr dirty="0" sz="1600">
                <a:solidFill>
                  <a:srgbClr val="683C2D"/>
                </a:solidFill>
              </a:rPr>
              <a:t>방문신청</a:t>
            </a:r>
            <a:r>
              <a:rPr dirty="0" sz="1600" spc="-30">
                <a:solidFill>
                  <a:srgbClr val="683C2D"/>
                </a:solidFill>
              </a:rPr>
              <a:t> </a:t>
            </a:r>
            <a:r>
              <a:rPr dirty="0" sz="1600">
                <a:solidFill>
                  <a:srgbClr val="683C2D"/>
                </a:solidFill>
              </a:rPr>
              <a:t>혹은</a:t>
            </a:r>
            <a:r>
              <a:rPr dirty="0" sz="1600" spc="-35">
                <a:solidFill>
                  <a:srgbClr val="683C2D"/>
                </a:solidFill>
              </a:rPr>
              <a:t> </a:t>
            </a:r>
            <a:r>
              <a:rPr dirty="0" sz="1600">
                <a:solidFill>
                  <a:srgbClr val="683C2D"/>
                </a:solidFill>
              </a:rPr>
              <a:t>카드사에</a:t>
            </a:r>
            <a:r>
              <a:rPr dirty="0" sz="1600" spc="-35">
                <a:solidFill>
                  <a:srgbClr val="683C2D"/>
                </a:solidFill>
              </a:rPr>
              <a:t> </a:t>
            </a:r>
            <a:r>
              <a:rPr dirty="0" sz="1600">
                <a:solidFill>
                  <a:srgbClr val="683C2D"/>
                </a:solidFill>
              </a:rPr>
              <a:t>전화</a:t>
            </a:r>
            <a:r>
              <a:rPr dirty="0" sz="1600" spc="-30">
                <a:solidFill>
                  <a:srgbClr val="683C2D"/>
                </a:solidFill>
              </a:rPr>
              <a:t> </a:t>
            </a:r>
            <a:r>
              <a:rPr dirty="0" sz="1600" spc="-25">
                <a:solidFill>
                  <a:srgbClr val="683C2D"/>
                </a:solidFill>
              </a:rPr>
              <a:t>신청</a:t>
            </a:r>
            <a:endParaRPr sz="1600"/>
          </a:p>
          <a:p>
            <a:pPr>
              <a:lnSpc>
                <a:spcPct val="100000"/>
              </a:lnSpc>
              <a:spcBef>
                <a:spcPts val="80"/>
              </a:spcBef>
              <a:buFont typeface=""/>
              <a:buChar char="-"/>
            </a:pPr>
            <a:endParaRPr sz="2150"/>
          </a:p>
          <a:p>
            <a:pPr marL="175260">
              <a:lnSpc>
                <a:spcPct val="100000"/>
              </a:lnSpc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2)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사진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변경,</a:t>
            </a:r>
            <a:r>
              <a:rPr dirty="0" sz="20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전과,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개명으로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인한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재발급</a:t>
            </a:r>
            <a:endParaRPr sz="2000">
              <a:latin typeface="맑은 고딕"/>
              <a:cs typeface="맑은 고딕"/>
            </a:endParaRPr>
          </a:p>
          <a:p>
            <a:pPr marL="187960" indent="-175260">
              <a:lnSpc>
                <a:spcPct val="100000"/>
              </a:lnSpc>
              <a:spcBef>
                <a:spcPts val="1140"/>
              </a:spcBef>
              <a:buClr>
                <a:srgbClr val="683C2D"/>
              </a:buClr>
              <a:buChar char="-"/>
              <a:tabLst>
                <a:tab pos="187960" algn="l"/>
              </a:tabLst>
            </a:pPr>
            <a:r>
              <a:rPr dirty="0" u="sng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반드시 학생CS센터로 문의 후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683C2D"/>
                </a:solidFill>
              </a:rPr>
              <a:t>은행</a:t>
            </a:r>
            <a:r>
              <a:rPr dirty="0" spc="-5">
                <a:solidFill>
                  <a:srgbClr val="683C2D"/>
                </a:solidFill>
              </a:rPr>
              <a:t> </a:t>
            </a:r>
            <a:r>
              <a:rPr dirty="0">
                <a:solidFill>
                  <a:srgbClr val="683C2D"/>
                </a:solidFill>
              </a:rPr>
              <a:t>재발급 </a:t>
            </a:r>
            <a:r>
              <a:rPr dirty="0" spc="-25">
                <a:solidFill>
                  <a:srgbClr val="683C2D"/>
                </a:solidFill>
              </a:rPr>
              <a:t>신청</a:t>
            </a:r>
          </a:p>
        </p:txBody>
      </p:sp>
      <p:sp>
        <p:nvSpPr>
          <p:cNvPr id="13" name="object 1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12</a:t>
            </a:fld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2003"/>
            <a:ext cx="1895475" cy="677545"/>
            <a:chOff x="0" y="32003"/>
            <a:chExt cx="1895475" cy="6775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2003"/>
              <a:ext cx="1218438" cy="67741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3544" y="32003"/>
              <a:ext cx="971550" cy="67741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739" y="112852"/>
            <a:ext cx="1616075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학생증</a:t>
            </a:r>
            <a:r>
              <a:rPr dirty="0" spc="-5"/>
              <a:t> </a:t>
            </a:r>
            <a:r>
              <a:rPr dirty="0" spc="-40"/>
              <a:t>FAQ</a:t>
            </a:r>
          </a:p>
        </p:txBody>
      </p:sp>
      <p:grpSp>
        <p:nvGrpSpPr>
          <p:cNvPr id="6" name="object 6" descr=""/>
          <p:cNvGrpSpPr/>
          <p:nvPr/>
        </p:nvGrpSpPr>
        <p:grpSpPr>
          <a:xfrm>
            <a:off x="140207" y="786383"/>
            <a:ext cx="1329690" cy="874394"/>
            <a:chOff x="140207" y="786383"/>
            <a:chExt cx="1329690" cy="874394"/>
          </a:xfrm>
        </p:grpSpPr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207" y="1110995"/>
              <a:ext cx="1329690" cy="549401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149351" y="786383"/>
              <a:ext cx="1313815" cy="425450"/>
            </a:xfrm>
            <a:custGeom>
              <a:avLst/>
              <a:gdLst/>
              <a:ahLst/>
              <a:cxnLst/>
              <a:rect l="l" t="t" r="r" b="b"/>
              <a:pathLst>
                <a:path w="1313815" h="425450">
                  <a:moveTo>
                    <a:pt x="1242822" y="0"/>
                  </a:moveTo>
                  <a:lnTo>
                    <a:pt x="70866" y="0"/>
                  </a:lnTo>
                  <a:lnTo>
                    <a:pt x="43280" y="5572"/>
                  </a:lnTo>
                  <a:lnTo>
                    <a:pt x="20754" y="20764"/>
                  </a:lnTo>
                  <a:lnTo>
                    <a:pt x="5568" y="43291"/>
                  </a:lnTo>
                  <a:lnTo>
                    <a:pt x="0" y="70865"/>
                  </a:lnTo>
                  <a:lnTo>
                    <a:pt x="0" y="354329"/>
                  </a:lnTo>
                  <a:lnTo>
                    <a:pt x="5568" y="381904"/>
                  </a:lnTo>
                  <a:lnTo>
                    <a:pt x="20754" y="404431"/>
                  </a:lnTo>
                  <a:lnTo>
                    <a:pt x="43280" y="419623"/>
                  </a:lnTo>
                  <a:lnTo>
                    <a:pt x="70866" y="425195"/>
                  </a:lnTo>
                  <a:lnTo>
                    <a:pt x="1242822" y="425195"/>
                  </a:lnTo>
                  <a:lnTo>
                    <a:pt x="1270396" y="419623"/>
                  </a:lnTo>
                  <a:lnTo>
                    <a:pt x="1292923" y="404431"/>
                  </a:lnTo>
                  <a:lnTo>
                    <a:pt x="1308115" y="381904"/>
                  </a:lnTo>
                  <a:lnTo>
                    <a:pt x="1313688" y="354329"/>
                  </a:lnTo>
                  <a:lnTo>
                    <a:pt x="1313688" y="70865"/>
                  </a:lnTo>
                  <a:lnTo>
                    <a:pt x="1308115" y="43291"/>
                  </a:lnTo>
                  <a:lnTo>
                    <a:pt x="1292923" y="20764"/>
                  </a:lnTo>
                  <a:lnTo>
                    <a:pt x="1270396" y="5572"/>
                  </a:lnTo>
                  <a:lnTo>
                    <a:pt x="1242822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368604" y="829182"/>
            <a:ext cx="8021320" cy="47974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00025">
              <a:lnSpc>
                <a:spcPct val="100000"/>
              </a:lnSpc>
              <a:spcBef>
                <a:spcPts val="105"/>
              </a:spcBef>
            </a:pPr>
            <a:r>
              <a:rPr dirty="0" sz="2000" spc="-25">
                <a:solidFill>
                  <a:srgbClr val="FFFFFF"/>
                </a:solidFill>
                <a:latin typeface="맑은 고딕"/>
                <a:cs typeface="맑은 고딕"/>
              </a:rPr>
              <a:t>FAQ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Q</a:t>
            </a:r>
            <a:r>
              <a:rPr dirty="0" sz="20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1.</a:t>
            </a:r>
            <a:r>
              <a:rPr dirty="0" sz="20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기간에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신청을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못했어요.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어떻게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해야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하나요?</a:t>
            </a:r>
            <a:endParaRPr sz="20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A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: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기간에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신청을</a:t>
            </a:r>
            <a:r>
              <a:rPr dirty="0" sz="16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못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하였어도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이후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2차</a:t>
            </a:r>
            <a:r>
              <a:rPr dirty="0" sz="16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기간에</a:t>
            </a:r>
            <a:r>
              <a:rPr dirty="0" sz="1600" spc="-3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신청이</a:t>
            </a:r>
            <a:r>
              <a:rPr dirty="0" sz="16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10" b="1">
                <a:solidFill>
                  <a:srgbClr val="683C2D"/>
                </a:solidFill>
                <a:latin typeface="맑은 고딕"/>
                <a:cs typeface="맑은 고딕"/>
              </a:rPr>
              <a:t>가능합니다.</a:t>
            </a:r>
            <a:endParaRPr sz="1600">
              <a:latin typeface="맑은 고딕"/>
              <a:cs typeface="맑은 고딕"/>
            </a:endParaRPr>
          </a:p>
          <a:p>
            <a:pPr marL="297815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다만,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기간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이후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신청한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학생증은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발급이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지연될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수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10">
                <a:solidFill>
                  <a:srgbClr val="683C2D"/>
                </a:solidFill>
                <a:latin typeface="맑은 고딕"/>
                <a:cs typeface="맑은 고딕"/>
              </a:rPr>
              <a:t>있습니다.</a:t>
            </a:r>
            <a:endParaRPr sz="16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1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Q</a:t>
            </a:r>
            <a:r>
              <a:rPr dirty="0" sz="20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2.</a:t>
            </a:r>
            <a:r>
              <a:rPr dirty="0" sz="20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신청을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이미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했는데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사진을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변경하고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싶어요.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A</a:t>
            </a:r>
            <a:r>
              <a:rPr dirty="0" sz="1600" spc="-5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:</a:t>
            </a:r>
            <a:r>
              <a:rPr dirty="0" sz="1600" spc="-5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학생증은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5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다음날에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발급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진행이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시작되어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6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중간에</a:t>
            </a:r>
            <a:r>
              <a:rPr dirty="0" u="sng" sz="1600" spc="-4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사진을</a:t>
            </a:r>
            <a:r>
              <a:rPr dirty="0" u="sng" sz="1600" spc="-4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변경하실</a:t>
            </a:r>
            <a:r>
              <a:rPr dirty="0" u="sng" sz="1600" spc="-4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수</a:t>
            </a:r>
            <a:r>
              <a:rPr dirty="0" u="sng" sz="1600" spc="-5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 spc="-1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없습니다.</a:t>
            </a:r>
            <a:endParaRPr sz="1600">
              <a:latin typeface="맑은 고딕"/>
              <a:cs typeface="맑은 고딕"/>
            </a:endParaRPr>
          </a:p>
          <a:p>
            <a:pPr marL="297815">
              <a:lnSpc>
                <a:spcPts val="1889"/>
              </a:lnSpc>
              <a:spcBef>
                <a:spcPts val="5"/>
              </a:spcBef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사진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변경을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희망하시는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경우,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4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기간</a:t>
            </a:r>
            <a:r>
              <a:rPr dirty="0" sz="1600" spc="-4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이후에</a:t>
            </a:r>
            <a:r>
              <a:rPr dirty="0" sz="1600" spc="-4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학생CS센터로</a:t>
            </a:r>
            <a:r>
              <a:rPr dirty="0" sz="16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연락</a:t>
            </a:r>
            <a:r>
              <a:rPr dirty="0" sz="1600" spc="-3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10" b="1">
                <a:solidFill>
                  <a:srgbClr val="683C2D"/>
                </a:solidFill>
                <a:latin typeface="맑은 고딕"/>
                <a:cs typeface="맑은 고딕"/>
              </a:rPr>
              <a:t>바랍니다.</a:t>
            </a:r>
            <a:endParaRPr sz="1600">
              <a:latin typeface="맑은 고딕"/>
              <a:cs typeface="맑은 고딕"/>
            </a:endParaRPr>
          </a:p>
          <a:p>
            <a:pPr marL="297815">
              <a:lnSpc>
                <a:spcPts val="1889"/>
              </a:lnSpc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(사진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변경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후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체크카드형</a:t>
            </a:r>
            <a:r>
              <a:rPr dirty="0" sz="16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재발급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비용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없음)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/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학생CS센터</a:t>
            </a:r>
            <a:r>
              <a:rPr dirty="0" u="sng" sz="1600" spc="-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Segoe UI Emoji"/>
                <a:cs typeface="Segoe UI Emoji"/>
              </a:rPr>
              <a:t>☎</a:t>
            </a:r>
            <a:r>
              <a:rPr dirty="0" u="sng" sz="1600" spc="-1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Segoe UI Emoji"/>
                <a:cs typeface="Segoe UI Emoji"/>
              </a:rPr>
              <a:t> </a:t>
            </a:r>
            <a:r>
              <a:rPr dirty="0" u="sng" sz="1600" spc="-1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02-2260-</a:t>
            </a:r>
            <a:r>
              <a:rPr dirty="0" u="sng" sz="1600" spc="-2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8662</a:t>
            </a:r>
            <a:endParaRPr sz="16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21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Q</a:t>
            </a:r>
            <a:r>
              <a:rPr dirty="0" sz="20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3.</a:t>
            </a:r>
            <a:r>
              <a:rPr dirty="0" sz="20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수령은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어디서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수령하나요?</a:t>
            </a:r>
            <a:endParaRPr sz="2000">
              <a:latin typeface="맑은 고딕"/>
              <a:cs typeface="맑은 고딕"/>
            </a:endParaRPr>
          </a:p>
          <a:p>
            <a:pPr marL="84455">
              <a:lnSpc>
                <a:spcPct val="100000"/>
              </a:lnSpc>
              <a:spcBef>
                <a:spcPts val="1870"/>
              </a:spcBef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A</a:t>
            </a:r>
            <a:r>
              <a:rPr dirty="0" sz="1600" spc="-6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:</a:t>
            </a:r>
            <a:r>
              <a:rPr dirty="0" sz="16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600" spc="-2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Calibri"/>
                <a:cs typeface="Calibri"/>
              </a:rPr>
              <a:t>&lt;KB</a:t>
            </a:r>
            <a:r>
              <a:rPr dirty="0" u="sng" sz="1600" spc="-2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국민</a:t>
            </a:r>
            <a:r>
              <a:rPr dirty="0" u="sng" sz="1600" spc="-15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 spc="-2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학생증</a:t>
            </a:r>
            <a:r>
              <a:rPr dirty="0" u="sng" sz="1600" spc="-19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체크카드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Calibri"/>
                <a:cs typeface="Calibri"/>
              </a:rPr>
              <a:t>&gt;</a:t>
            </a:r>
            <a:r>
              <a:rPr dirty="0" u="sng" sz="1600" spc="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600" spc="-2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국민은행</a:t>
            </a:r>
            <a:r>
              <a:rPr dirty="0" u="sng" sz="1600" spc="-18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동국대학교점 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Segoe UI Emoji"/>
                <a:cs typeface="Segoe UI Emoji"/>
              </a:rPr>
              <a:t>☎</a:t>
            </a:r>
            <a:r>
              <a:rPr dirty="0" u="sng" sz="1600" spc="-7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Segoe UI Emoji"/>
                <a:cs typeface="Segoe UI Emoji"/>
              </a:rPr>
              <a:t> </a:t>
            </a:r>
            <a:r>
              <a:rPr dirty="0" u="sng" sz="1600" spc="-1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02-2197-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4516,</a:t>
            </a:r>
            <a:r>
              <a:rPr dirty="0" u="sng" sz="1600" spc="3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 spc="-2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4517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10" name="object 10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12</a:t>
            </a:fld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18942" y="2349830"/>
            <a:ext cx="4036060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10" b="1">
                <a:solidFill>
                  <a:srgbClr val="683C2D"/>
                </a:solidFill>
                <a:latin typeface="맑은 고딕"/>
                <a:cs typeface="맑은 고딕"/>
              </a:rPr>
              <a:t>감사합니다.</a:t>
            </a:r>
            <a:endParaRPr sz="6000">
              <a:latin typeface="맑은 고딕"/>
              <a:cs typeface="맑은 고딕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3579" y="3401566"/>
            <a:ext cx="5899404" cy="3456430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12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2003"/>
            <a:ext cx="5133975" cy="677545"/>
            <a:chOff x="0" y="32003"/>
            <a:chExt cx="5133975" cy="6775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8744" y="32003"/>
              <a:ext cx="1012697" cy="6774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8344" y="32003"/>
              <a:ext cx="854202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9448" y="32003"/>
              <a:ext cx="1012698" cy="6774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97251" y="32003"/>
              <a:ext cx="1317498" cy="67741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18332" y="32003"/>
              <a:ext cx="1622298" cy="677418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37532" y="32003"/>
              <a:ext cx="496062" cy="677418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신청</a:t>
            </a:r>
            <a:r>
              <a:rPr dirty="0" spc="-5"/>
              <a:t> </a:t>
            </a:r>
            <a:r>
              <a:rPr dirty="0"/>
              <a:t>방법(KB국민</a:t>
            </a:r>
            <a:r>
              <a:rPr dirty="0" spc="-5"/>
              <a:t> </a:t>
            </a:r>
            <a:r>
              <a:rPr dirty="0"/>
              <a:t>학생증</a:t>
            </a:r>
            <a:r>
              <a:rPr dirty="0" spc="-10"/>
              <a:t> 체크카드)</a:t>
            </a:r>
          </a:p>
        </p:txBody>
      </p:sp>
      <p:pic>
        <p:nvPicPr>
          <p:cNvPr id="11" name="object 11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90500" y="1380744"/>
            <a:ext cx="3816096" cy="4765548"/>
          </a:xfrm>
          <a:prstGeom prst="rect">
            <a:avLst/>
          </a:prstGeom>
        </p:spPr>
      </p:pic>
      <p:grpSp>
        <p:nvGrpSpPr>
          <p:cNvPr id="12" name="object 12" descr=""/>
          <p:cNvGrpSpPr/>
          <p:nvPr/>
        </p:nvGrpSpPr>
        <p:grpSpPr>
          <a:xfrm>
            <a:off x="5103876" y="1752600"/>
            <a:ext cx="3392170" cy="857250"/>
            <a:chOff x="5103876" y="1752600"/>
            <a:chExt cx="3392170" cy="857250"/>
          </a:xfrm>
        </p:grpSpPr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03876" y="2106155"/>
              <a:ext cx="3391662" cy="503694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5113020" y="1752600"/>
              <a:ext cx="3375660" cy="425450"/>
            </a:xfrm>
            <a:custGeom>
              <a:avLst/>
              <a:gdLst/>
              <a:ahLst/>
              <a:cxnLst/>
              <a:rect l="l" t="t" r="r" b="b"/>
              <a:pathLst>
                <a:path w="3375659" h="425450">
                  <a:moveTo>
                    <a:pt x="3304794" y="0"/>
                  </a:moveTo>
                  <a:lnTo>
                    <a:pt x="70865" y="0"/>
                  </a:lnTo>
                  <a:lnTo>
                    <a:pt x="43291" y="5572"/>
                  </a:lnTo>
                  <a:lnTo>
                    <a:pt x="20764" y="20764"/>
                  </a:lnTo>
                  <a:lnTo>
                    <a:pt x="5572" y="43291"/>
                  </a:lnTo>
                  <a:lnTo>
                    <a:pt x="0" y="70865"/>
                  </a:lnTo>
                  <a:lnTo>
                    <a:pt x="0" y="354329"/>
                  </a:lnTo>
                  <a:lnTo>
                    <a:pt x="5572" y="381904"/>
                  </a:lnTo>
                  <a:lnTo>
                    <a:pt x="20764" y="404431"/>
                  </a:lnTo>
                  <a:lnTo>
                    <a:pt x="43291" y="419623"/>
                  </a:lnTo>
                  <a:lnTo>
                    <a:pt x="70865" y="425196"/>
                  </a:lnTo>
                  <a:lnTo>
                    <a:pt x="3304794" y="425196"/>
                  </a:lnTo>
                  <a:lnTo>
                    <a:pt x="3332368" y="419623"/>
                  </a:lnTo>
                  <a:lnTo>
                    <a:pt x="3354895" y="404431"/>
                  </a:lnTo>
                  <a:lnTo>
                    <a:pt x="3370087" y="381904"/>
                  </a:lnTo>
                  <a:lnTo>
                    <a:pt x="3375659" y="354329"/>
                  </a:lnTo>
                  <a:lnTo>
                    <a:pt x="3375659" y="70865"/>
                  </a:lnTo>
                  <a:lnTo>
                    <a:pt x="3370087" y="43291"/>
                  </a:lnTo>
                  <a:lnTo>
                    <a:pt x="3354895" y="20764"/>
                  </a:lnTo>
                  <a:lnTo>
                    <a:pt x="3332368" y="5572"/>
                  </a:lnTo>
                  <a:lnTo>
                    <a:pt x="3304794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"/>
          <p:cNvSpPr txBox="1"/>
          <p:nvPr/>
        </p:nvSpPr>
        <p:spPr>
          <a:xfrm>
            <a:off x="3672332" y="1811782"/>
            <a:ext cx="6218555" cy="359282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41275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맑은 고딕"/>
                <a:cs typeface="맑은 고딕"/>
              </a:rPr>
              <a:t>학생증 체크카드</a:t>
            </a:r>
            <a:r>
              <a:rPr dirty="0" sz="1800" spc="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FFFFFF"/>
                </a:solidFill>
                <a:latin typeface="맑은 고딕"/>
                <a:cs typeface="맑은 고딕"/>
              </a:rPr>
              <a:t>신청 </a:t>
            </a:r>
            <a:r>
              <a:rPr dirty="0" sz="1800" spc="-25">
                <a:solidFill>
                  <a:srgbClr val="FFFFFF"/>
                </a:solidFill>
                <a:latin typeface="맑은 고딕"/>
                <a:cs typeface="맑은 고딕"/>
              </a:rPr>
              <a:t>방법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50">
              <a:latin typeface="맑은 고딕"/>
              <a:cs typeface="맑은 고딕"/>
            </a:endParaRPr>
          </a:p>
          <a:p>
            <a:pPr algn="ctr" marR="15875">
              <a:lnSpc>
                <a:spcPct val="100000"/>
              </a:lnSpc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STEP1.</a:t>
            </a:r>
            <a:r>
              <a:rPr dirty="0" sz="20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엔드림스</a:t>
            </a:r>
            <a:r>
              <a:rPr dirty="0" sz="20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개인정보동의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 등록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맑은 고딕"/>
              <a:cs typeface="맑은 고딕"/>
            </a:endParaRPr>
          </a:p>
          <a:p>
            <a:pPr algn="ctr" marL="1186180" marR="1200785" indent="-1905">
              <a:lnSpc>
                <a:spcPct val="100000"/>
              </a:lnSpc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STEP2.</a:t>
            </a:r>
            <a:r>
              <a:rPr dirty="0" sz="2000" spc="-4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KB스타뱅킹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앱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또는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국민은행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동국대학교점</a:t>
            </a:r>
            <a:r>
              <a:rPr dirty="0" sz="20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방문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맑은 고딕"/>
              <a:cs typeface="맑은 고딕"/>
            </a:endParaRPr>
          </a:p>
          <a:p>
            <a:pPr algn="ctr">
              <a:lnSpc>
                <a:spcPct val="100000"/>
              </a:lnSpc>
            </a:pP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※</a:t>
            </a:r>
            <a:r>
              <a:rPr dirty="0" sz="1800" spc="-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9</a:t>
            </a:r>
            <a:r>
              <a:rPr dirty="0" u="sng" sz="1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/11(금)</a:t>
            </a: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까지</a:t>
            </a:r>
            <a:r>
              <a:rPr dirty="0" sz="1800" spc="-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앱 신청</a:t>
            </a:r>
            <a:r>
              <a:rPr dirty="0" sz="1800" spc="-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혹은</a:t>
            </a:r>
            <a:r>
              <a:rPr dirty="0" sz="1800" spc="-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방문 신청을</a:t>
            </a:r>
            <a:r>
              <a:rPr dirty="0" sz="1800" spc="-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완료</a:t>
            </a:r>
            <a:r>
              <a:rPr dirty="0" sz="1800">
                <a:solidFill>
                  <a:srgbClr val="FF0000"/>
                </a:solidFill>
                <a:latin typeface="맑은 고딕"/>
                <a:cs typeface="맑은 고딕"/>
              </a:rPr>
              <a:t>해야 </a:t>
            </a:r>
            <a:r>
              <a:rPr dirty="0" sz="1800" spc="-10">
                <a:solidFill>
                  <a:srgbClr val="FF0000"/>
                </a:solidFill>
                <a:latin typeface="맑은 고딕"/>
                <a:cs typeface="맑은 고딕"/>
              </a:rPr>
              <a:t>합니다!!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150">
              <a:latin typeface="맑은 고딕"/>
              <a:cs typeface="맑은 고딕"/>
            </a:endParaRPr>
          </a:p>
          <a:p>
            <a:pPr algn="ctr" marR="13335">
              <a:lnSpc>
                <a:spcPct val="100000"/>
              </a:lnSpc>
            </a:pP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※ KB스타뱅킹 앱 신청은 엔드림스 동의</a:t>
            </a:r>
            <a:r>
              <a:rPr dirty="0" sz="1800" spc="10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spc="-50" b="1">
                <a:solidFill>
                  <a:srgbClr val="FF0000"/>
                </a:solidFill>
                <a:latin typeface="맑은 고딕"/>
                <a:cs typeface="맑은 고딕"/>
              </a:rPr>
              <a:t>후</a:t>
            </a:r>
            <a:endParaRPr sz="1800">
              <a:latin typeface="맑은 고딕"/>
              <a:cs typeface="맑은 고딕"/>
            </a:endParaRPr>
          </a:p>
          <a:p>
            <a:pPr algn="ctr" marR="14604">
              <a:lnSpc>
                <a:spcPct val="100000"/>
              </a:lnSpc>
            </a:pP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은행 영업일 기준 1일</a:t>
            </a:r>
            <a:r>
              <a:rPr dirty="0" sz="1800" spc="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이후부터 신청 </a:t>
            </a:r>
            <a:r>
              <a:rPr dirty="0" sz="1800" spc="-10" b="1">
                <a:solidFill>
                  <a:srgbClr val="FF0000"/>
                </a:solidFill>
                <a:latin typeface="맑은 고딕"/>
                <a:cs typeface="맑은 고딕"/>
              </a:rPr>
              <a:t>가능합니다.</a:t>
            </a:r>
            <a:endParaRPr sz="1800">
              <a:latin typeface="맑은 고딕"/>
              <a:cs typeface="맑은 고딕"/>
            </a:endParaRPr>
          </a:p>
          <a:p>
            <a:pPr algn="ctr" marR="15240">
              <a:lnSpc>
                <a:spcPct val="100000"/>
              </a:lnSpc>
              <a:spcBef>
                <a:spcPts val="10"/>
              </a:spcBef>
            </a:pPr>
            <a:r>
              <a:rPr dirty="0" sz="1600" spc="-20" b="1">
                <a:solidFill>
                  <a:srgbClr val="683C2D"/>
                </a:solidFill>
                <a:latin typeface="맑은 고딕"/>
                <a:cs typeface="맑은 고딕"/>
              </a:rPr>
              <a:t>(예-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금요일</a:t>
            </a:r>
            <a:r>
              <a:rPr dirty="0" sz="16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엔드림스</a:t>
            </a:r>
            <a:r>
              <a:rPr dirty="0" sz="16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동의,</a:t>
            </a:r>
            <a:r>
              <a:rPr dirty="0" sz="16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그</a:t>
            </a:r>
            <a:r>
              <a:rPr dirty="0" sz="16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다음</a:t>
            </a:r>
            <a:r>
              <a:rPr dirty="0" sz="1600" spc="-3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주</a:t>
            </a:r>
            <a:r>
              <a:rPr dirty="0" sz="16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월요일</a:t>
            </a:r>
            <a:r>
              <a:rPr dirty="0" sz="16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오후에</a:t>
            </a:r>
            <a:r>
              <a:rPr dirty="0" sz="16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앱</a:t>
            </a:r>
            <a:r>
              <a:rPr dirty="0" sz="1600" spc="-3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25" b="1">
                <a:solidFill>
                  <a:srgbClr val="683C2D"/>
                </a:solidFill>
                <a:latin typeface="맑은 고딕"/>
                <a:cs typeface="맑은 고딕"/>
              </a:rPr>
              <a:t>가능)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16" name="object 1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438902" y="4098493"/>
            <a:ext cx="4299585" cy="9410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STEP1.</a:t>
            </a:r>
            <a:r>
              <a:rPr dirty="0" sz="2000" spc="-3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KB</a:t>
            </a:r>
            <a:r>
              <a:rPr dirty="0" sz="20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스타뱅킹</a:t>
            </a:r>
            <a:r>
              <a:rPr dirty="0" sz="20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앱</a:t>
            </a:r>
            <a:r>
              <a:rPr dirty="0" sz="20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다운로드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00">
              <a:latin typeface="맑은 고딕"/>
              <a:cs typeface="맑은 고딕"/>
            </a:endParaRPr>
          </a:p>
          <a:p>
            <a:pPr algn="ctr">
              <a:lnSpc>
                <a:spcPct val="100000"/>
              </a:lnSpc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STEP2.</a:t>
            </a:r>
            <a:r>
              <a:rPr dirty="0" sz="2000" spc="-3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KB</a:t>
            </a:r>
            <a:r>
              <a:rPr dirty="0" sz="20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스타뱅킹에서</a:t>
            </a:r>
            <a:r>
              <a:rPr dirty="0" sz="2000" spc="-4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endParaRPr sz="2000">
              <a:latin typeface="맑은 고딕"/>
              <a:cs typeface="맑은 고딕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5533644" y="1784604"/>
            <a:ext cx="3823335" cy="857250"/>
            <a:chOff x="5533644" y="1784604"/>
            <a:chExt cx="3823335" cy="85725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33644" y="2139708"/>
              <a:ext cx="3822954" cy="502145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5542788" y="1784604"/>
              <a:ext cx="3807460" cy="425450"/>
            </a:xfrm>
            <a:custGeom>
              <a:avLst/>
              <a:gdLst/>
              <a:ahLst/>
              <a:cxnLst/>
              <a:rect l="l" t="t" r="r" b="b"/>
              <a:pathLst>
                <a:path w="3807459" h="425450">
                  <a:moveTo>
                    <a:pt x="3736086" y="0"/>
                  </a:moveTo>
                  <a:lnTo>
                    <a:pt x="70865" y="0"/>
                  </a:lnTo>
                  <a:lnTo>
                    <a:pt x="43291" y="5572"/>
                  </a:lnTo>
                  <a:lnTo>
                    <a:pt x="20764" y="20764"/>
                  </a:lnTo>
                  <a:lnTo>
                    <a:pt x="5572" y="43291"/>
                  </a:lnTo>
                  <a:lnTo>
                    <a:pt x="0" y="70866"/>
                  </a:lnTo>
                  <a:lnTo>
                    <a:pt x="0" y="354330"/>
                  </a:lnTo>
                  <a:lnTo>
                    <a:pt x="5572" y="381904"/>
                  </a:lnTo>
                  <a:lnTo>
                    <a:pt x="20764" y="404431"/>
                  </a:lnTo>
                  <a:lnTo>
                    <a:pt x="43291" y="419623"/>
                  </a:lnTo>
                  <a:lnTo>
                    <a:pt x="70865" y="425196"/>
                  </a:lnTo>
                  <a:lnTo>
                    <a:pt x="3736086" y="425196"/>
                  </a:lnTo>
                  <a:lnTo>
                    <a:pt x="3763660" y="419623"/>
                  </a:lnTo>
                  <a:lnTo>
                    <a:pt x="3786187" y="404431"/>
                  </a:lnTo>
                  <a:lnTo>
                    <a:pt x="3801379" y="381904"/>
                  </a:lnTo>
                  <a:lnTo>
                    <a:pt x="3806952" y="354330"/>
                  </a:lnTo>
                  <a:lnTo>
                    <a:pt x="3806952" y="70866"/>
                  </a:lnTo>
                  <a:lnTo>
                    <a:pt x="3801379" y="43291"/>
                  </a:lnTo>
                  <a:lnTo>
                    <a:pt x="3786187" y="20764"/>
                  </a:lnTo>
                  <a:lnTo>
                    <a:pt x="3763660" y="5572"/>
                  </a:lnTo>
                  <a:lnTo>
                    <a:pt x="3736086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 descr=""/>
          <p:cNvGrpSpPr/>
          <p:nvPr/>
        </p:nvGrpSpPr>
        <p:grpSpPr>
          <a:xfrm>
            <a:off x="0" y="32003"/>
            <a:ext cx="5128260" cy="5812790"/>
            <a:chOff x="0" y="32003"/>
            <a:chExt cx="5128260" cy="5812790"/>
          </a:xfrm>
        </p:grpSpPr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40080"/>
              <a:ext cx="5128259" cy="5204460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3" y="32003"/>
              <a:ext cx="761238" cy="677418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7284" y="32003"/>
              <a:ext cx="1012697" cy="677418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3564" y="32003"/>
              <a:ext cx="1622298" cy="677418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10967" y="32003"/>
              <a:ext cx="707898" cy="677418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23971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13" name="object 13" descr=""/>
          <p:cNvSpPr txBox="1"/>
          <p:nvPr/>
        </p:nvSpPr>
        <p:spPr>
          <a:xfrm>
            <a:off x="5880608" y="1842896"/>
            <a:ext cx="31330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맑은 고딕"/>
                <a:cs typeface="맑은 고딕"/>
              </a:rPr>
              <a:t>KB국민</a:t>
            </a:r>
            <a:r>
              <a:rPr dirty="0" sz="1800" spc="-1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FFFFFF"/>
                </a:solidFill>
                <a:latin typeface="맑은 고딕"/>
                <a:cs typeface="맑은 고딕"/>
              </a:rPr>
              <a:t>스타뱅킹</a:t>
            </a:r>
            <a:r>
              <a:rPr dirty="0" sz="1800" spc="1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FFFFFF"/>
                </a:solidFill>
                <a:latin typeface="맑은 고딕"/>
                <a:cs typeface="맑은 고딕"/>
              </a:rPr>
              <a:t>앱 신청</a:t>
            </a:r>
            <a:r>
              <a:rPr dirty="0" sz="1800" spc="2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맑은 고딕"/>
                <a:cs typeface="맑은 고딕"/>
              </a:rPr>
              <a:t>절차</a:t>
            </a:r>
            <a:endParaRPr sz="1800">
              <a:latin typeface="맑은 고딕"/>
              <a:cs typeface="맑은 고딕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0650">
              <a:lnSpc>
                <a:spcPct val="100000"/>
              </a:lnSpc>
              <a:spcBef>
                <a:spcPts val="100"/>
              </a:spcBef>
            </a:pPr>
            <a:r>
              <a:rPr dirty="0"/>
              <a:t>KB국민</a:t>
            </a:r>
            <a:r>
              <a:rPr dirty="0" spc="-15"/>
              <a:t> </a:t>
            </a:r>
            <a:r>
              <a:rPr dirty="0"/>
              <a:t>스타뱅킹</a:t>
            </a:r>
            <a:r>
              <a:rPr dirty="0" spc="-5"/>
              <a:t> </a:t>
            </a:r>
            <a:r>
              <a:rPr dirty="0"/>
              <a:t>앱 </a:t>
            </a:r>
            <a:r>
              <a:rPr dirty="0" spc="-20"/>
              <a:t>신청하기</a:t>
            </a:r>
          </a:p>
        </p:txBody>
      </p:sp>
      <p:grpSp>
        <p:nvGrpSpPr>
          <p:cNvPr id="15" name="object 15" descr=""/>
          <p:cNvGrpSpPr/>
          <p:nvPr/>
        </p:nvGrpSpPr>
        <p:grpSpPr>
          <a:xfrm>
            <a:off x="6598919" y="2452116"/>
            <a:ext cx="1664335" cy="1068705"/>
            <a:chOff x="6598919" y="2452116"/>
            <a:chExt cx="1664335" cy="1068705"/>
          </a:xfrm>
        </p:grpSpPr>
        <p:pic>
          <p:nvPicPr>
            <p:cNvPr id="16" name="object 1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98919" y="2452116"/>
              <a:ext cx="1664207" cy="1068324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64451" y="2481072"/>
              <a:ext cx="778764" cy="778763"/>
            </a:xfrm>
            <a:prstGeom prst="rect">
              <a:avLst/>
            </a:prstGeom>
          </p:spPr>
        </p:pic>
      </p:grpSp>
      <p:sp>
        <p:nvSpPr>
          <p:cNvPr id="18" name="object 1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23672" y="1074419"/>
            <a:ext cx="4179570" cy="874394"/>
            <a:chOff x="423672" y="1074419"/>
            <a:chExt cx="4179570" cy="874394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3672" y="1399031"/>
              <a:ext cx="4179570" cy="549401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432816" y="1074419"/>
              <a:ext cx="4163695" cy="425450"/>
            </a:xfrm>
            <a:custGeom>
              <a:avLst/>
              <a:gdLst/>
              <a:ahLst/>
              <a:cxnLst/>
              <a:rect l="l" t="t" r="r" b="b"/>
              <a:pathLst>
                <a:path w="4163695" h="425450">
                  <a:moveTo>
                    <a:pt x="4092702" y="0"/>
                  </a:moveTo>
                  <a:lnTo>
                    <a:pt x="70865" y="0"/>
                  </a:lnTo>
                  <a:lnTo>
                    <a:pt x="43280" y="5572"/>
                  </a:lnTo>
                  <a:lnTo>
                    <a:pt x="20754" y="20764"/>
                  </a:lnTo>
                  <a:lnTo>
                    <a:pt x="5568" y="43291"/>
                  </a:lnTo>
                  <a:lnTo>
                    <a:pt x="0" y="70865"/>
                  </a:lnTo>
                  <a:lnTo>
                    <a:pt x="0" y="354329"/>
                  </a:lnTo>
                  <a:lnTo>
                    <a:pt x="5568" y="381904"/>
                  </a:lnTo>
                  <a:lnTo>
                    <a:pt x="20754" y="404431"/>
                  </a:lnTo>
                  <a:lnTo>
                    <a:pt x="43280" y="419623"/>
                  </a:lnTo>
                  <a:lnTo>
                    <a:pt x="70865" y="425195"/>
                  </a:lnTo>
                  <a:lnTo>
                    <a:pt x="4092702" y="425195"/>
                  </a:lnTo>
                  <a:lnTo>
                    <a:pt x="4120276" y="419623"/>
                  </a:lnTo>
                  <a:lnTo>
                    <a:pt x="4142803" y="404431"/>
                  </a:lnTo>
                  <a:lnTo>
                    <a:pt x="4157995" y="381904"/>
                  </a:lnTo>
                  <a:lnTo>
                    <a:pt x="4163568" y="354329"/>
                  </a:lnTo>
                  <a:lnTo>
                    <a:pt x="4163568" y="70865"/>
                  </a:lnTo>
                  <a:lnTo>
                    <a:pt x="4157995" y="43291"/>
                  </a:lnTo>
                  <a:lnTo>
                    <a:pt x="4142803" y="20764"/>
                  </a:lnTo>
                  <a:lnTo>
                    <a:pt x="4120276" y="5572"/>
                  </a:lnTo>
                  <a:lnTo>
                    <a:pt x="4092702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606348" y="1117472"/>
            <a:ext cx="381762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KB</a:t>
            </a:r>
            <a:r>
              <a:rPr dirty="0" sz="2000" spc="-2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스타뱅킹</a:t>
            </a: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앱</a:t>
            </a:r>
            <a:r>
              <a:rPr dirty="0" sz="2000" spc="-1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신청</a:t>
            </a:r>
            <a:r>
              <a:rPr dirty="0" sz="2000" spc="-1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시</a:t>
            </a:r>
            <a:r>
              <a:rPr dirty="0" sz="2000" spc="-1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유의사항</a:t>
            </a:r>
            <a:endParaRPr sz="2000">
              <a:latin typeface="맑은 고딕"/>
              <a:cs typeface="맑은 고딕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78612" y="1831086"/>
            <a:ext cx="7886065" cy="3938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신분증(주민등록증</a:t>
            </a:r>
            <a:r>
              <a:rPr dirty="0" sz="2000" spc="-4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또는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운전면허증)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과</a:t>
            </a:r>
            <a:r>
              <a:rPr dirty="0" sz="20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본인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명의의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스마트폰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>
                <a:solidFill>
                  <a:srgbClr val="683C2D"/>
                </a:solidFill>
                <a:latin typeface="맑은 고딕"/>
                <a:cs typeface="맑은 고딕"/>
              </a:rPr>
              <a:t>필요</a:t>
            </a:r>
            <a:endParaRPr sz="2000">
              <a:latin typeface="맑은 고딕"/>
              <a:cs typeface="맑은 고딕"/>
            </a:endParaRPr>
          </a:p>
          <a:p>
            <a:pPr marL="299085" indent="-287020">
              <a:lnSpc>
                <a:spcPct val="100000"/>
              </a:lnSpc>
              <a:spcBef>
                <a:spcPts val="15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엔드림스</a:t>
            </a:r>
            <a:r>
              <a:rPr dirty="0" sz="2000" spc="-4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개인정보동의</a:t>
            </a:r>
            <a:r>
              <a:rPr dirty="0" sz="20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후</a:t>
            </a:r>
            <a:r>
              <a:rPr dirty="0" sz="20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FF0000"/>
                </a:solidFill>
                <a:latin typeface="맑은 고딕"/>
                <a:cs typeface="맑은 고딕"/>
              </a:rPr>
              <a:t>은행</a:t>
            </a:r>
            <a:r>
              <a:rPr dirty="0" sz="2000" spc="-3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FF0000"/>
                </a:solidFill>
                <a:latin typeface="맑은 고딕"/>
                <a:cs typeface="맑은 고딕"/>
              </a:rPr>
              <a:t>영업일</a:t>
            </a:r>
            <a:r>
              <a:rPr dirty="0" sz="2000" spc="-1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FF0000"/>
                </a:solidFill>
                <a:latin typeface="맑은 고딕"/>
                <a:cs typeface="맑은 고딕"/>
              </a:rPr>
              <a:t>기준</a:t>
            </a:r>
            <a:r>
              <a:rPr dirty="0" sz="2000" spc="-3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FF0000"/>
                </a:solidFill>
                <a:latin typeface="맑은 고딕"/>
                <a:cs typeface="맑은 고딕"/>
              </a:rPr>
              <a:t>1일</a:t>
            </a:r>
            <a:r>
              <a:rPr dirty="0" sz="2000" spc="-1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2000" spc="-25" b="1">
                <a:solidFill>
                  <a:srgbClr val="FF0000"/>
                </a:solidFill>
                <a:latin typeface="맑은 고딕"/>
                <a:cs typeface="맑은 고딕"/>
              </a:rPr>
              <a:t>후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부터</a:t>
            </a:r>
            <a:endParaRPr sz="2000">
              <a:latin typeface="맑은 고딕"/>
              <a:cs typeface="맑은 고딕"/>
            </a:endParaRPr>
          </a:p>
          <a:p>
            <a:pPr marL="368935">
              <a:lnSpc>
                <a:spcPct val="100000"/>
              </a:lnSpc>
              <a:spcBef>
                <a:spcPts val="1200"/>
              </a:spcBef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KB</a:t>
            </a:r>
            <a:r>
              <a:rPr dirty="0" sz="20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스타뱅킹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앱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설치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후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0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가능</a:t>
            </a:r>
            <a:endParaRPr sz="2000">
              <a:latin typeface="맑은 고딕"/>
              <a:cs typeface="맑은 고딕"/>
            </a:endParaRPr>
          </a:p>
          <a:p>
            <a:pPr marL="299085" indent="-287020">
              <a:lnSpc>
                <a:spcPct val="100000"/>
              </a:lnSpc>
              <a:spcBef>
                <a:spcPts val="2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가능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시간</a:t>
            </a:r>
            <a:endParaRPr sz="2000">
              <a:latin typeface="맑은 고딕"/>
              <a:cs typeface="맑은 고딕"/>
            </a:endParaRPr>
          </a:p>
          <a:p>
            <a:pPr lvl="1" marL="612775" indent="-278130">
              <a:lnSpc>
                <a:spcPct val="100000"/>
              </a:lnSpc>
              <a:spcBef>
                <a:spcPts val="2240"/>
              </a:spcBef>
              <a:buAutoNum type="arabicParenR"/>
              <a:tabLst>
                <a:tab pos="613410" algn="l"/>
              </a:tabLst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신규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통장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개설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spc="-50">
                <a:solidFill>
                  <a:srgbClr val="683C2D"/>
                </a:solidFill>
                <a:latin typeface="맑은 고딕"/>
                <a:cs typeface="맑은 고딕"/>
              </a:rPr>
              <a:t>시</a:t>
            </a:r>
            <a:endParaRPr sz="1800">
              <a:latin typeface="맑은 고딕"/>
              <a:cs typeface="맑은 고딕"/>
            </a:endParaRPr>
          </a:p>
          <a:p>
            <a:pPr lvl="2" marL="810895" indent="-156210">
              <a:lnSpc>
                <a:spcPct val="100000"/>
              </a:lnSpc>
              <a:spcBef>
                <a:spcPts val="2000"/>
              </a:spcBef>
              <a:buChar char="-"/>
              <a:tabLst>
                <a:tab pos="811530" algn="l"/>
              </a:tabLst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KB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국민은행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계좌인증/1원</a:t>
            </a:r>
            <a:r>
              <a:rPr dirty="0" sz="16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입금인증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:</a:t>
            </a:r>
            <a:r>
              <a:rPr dirty="0" sz="1600" spc="-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20">
                <a:solidFill>
                  <a:srgbClr val="683C2D"/>
                </a:solidFill>
                <a:latin typeface="맑은 고딕"/>
                <a:cs typeface="맑은 고딕"/>
              </a:rPr>
              <a:t>24시간</a:t>
            </a:r>
            <a:endParaRPr sz="1600">
              <a:latin typeface="맑은 고딕"/>
              <a:cs typeface="맑은 고딕"/>
            </a:endParaRPr>
          </a:p>
          <a:p>
            <a:pPr lvl="2">
              <a:lnSpc>
                <a:spcPct val="100000"/>
              </a:lnSpc>
              <a:spcBef>
                <a:spcPts val="15"/>
              </a:spcBef>
              <a:buClr>
                <a:srgbClr val="683C2D"/>
              </a:buClr>
              <a:buFont typeface=""/>
              <a:buChar char="-"/>
            </a:pPr>
            <a:endParaRPr sz="1050">
              <a:latin typeface="맑은 고딕"/>
              <a:cs typeface="맑은 고딕"/>
            </a:endParaRPr>
          </a:p>
          <a:p>
            <a:pPr lvl="2" marL="810895" indent="-156210">
              <a:lnSpc>
                <a:spcPct val="100000"/>
              </a:lnSpc>
              <a:buChar char="-"/>
              <a:tabLst>
                <a:tab pos="811530" algn="l"/>
              </a:tabLst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영상통화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방식: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평일</a:t>
            </a:r>
            <a:r>
              <a:rPr dirty="0" sz="1600" spc="-5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8시~22시,</a:t>
            </a:r>
            <a:r>
              <a:rPr dirty="0" sz="16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공휴일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10">
                <a:solidFill>
                  <a:srgbClr val="683C2D"/>
                </a:solidFill>
                <a:latin typeface="맑은 고딕"/>
                <a:cs typeface="맑은 고딕"/>
              </a:rPr>
              <a:t>9시~18시</a:t>
            </a:r>
            <a:endParaRPr sz="1600">
              <a:latin typeface="맑은 고딕"/>
              <a:cs typeface="맑은 고딕"/>
            </a:endParaRPr>
          </a:p>
          <a:p>
            <a:pPr lvl="2">
              <a:lnSpc>
                <a:spcPct val="100000"/>
              </a:lnSpc>
              <a:spcBef>
                <a:spcPts val="85"/>
              </a:spcBef>
              <a:buClr>
                <a:srgbClr val="683C2D"/>
              </a:buClr>
              <a:buFont typeface=""/>
              <a:buChar char="-"/>
            </a:pPr>
            <a:endParaRPr sz="1100">
              <a:latin typeface="맑은 고딕"/>
              <a:cs typeface="맑은 고딕"/>
            </a:endParaRPr>
          </a:p>
          <a:p>
            <a:pPr lvl="1" marL="612775" indent="-278130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613410" algn="l"/>
              </a:tabLst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체크카드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발급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시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:</a:t>
            </a:r>
            <a:r>
              <a:rPr dirty="0" sz="18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spc="-20">
                <a:solidFill>
                  <a:srgbClr val="683C2D"/>
                </a:solidFill>
                <a:latin typeface="맑은 고딕"/>
                <a:cs typeface="맑은 고딕"/>
              </a:rPr>
              <a:t>24시간</a:t>
            </a:r>
            <a:endParaRPr sz="1800">
              <a:latin typeface="맑은 고딕"/>
              <a:cs typeface="맑은 고딕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9144" y="32003"/>
            <a:ext cx="4437380" cy="677545"/>
            <a:chOff x="9144" y="32003"/>
            <a:chExt cx="4437380" cy="677545"/>
          </a:xfrm>
        </p:grpSpPr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4" y="32003"/>
              <a:ext cx="761238" cy="677418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7284" y="32003"/>
              <a:ext cx="1012697" cy="677418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3563" y="32003"/>
              <a:ext cx="1622298" cy="677418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10967" y="32003"/>
              <a:ext cx="707898" cy="677418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23971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0650">
              <a:lnSpc>
                <a:spcPct val="100000"/>
              </a:lnSpc>
              <a:spcBef>
                <a:spcPts val="100"/>
              </a:spcBef>
            </a:pPr>
            <a:r>
              <a:rPr dirty="0"/>
              <a:t>KB국민</a:t>
            </a:r>
            <a:r>
              <a:rPr dirty="0" spc="-15"/>
              <a:t> </a:t>
            </a:r>
            <a:r>
              <a:rPr dirty="0"/>
              <a:t>스타뱅킹</a:t>
            </a:r>
            <a:r>
              <a:rPr dirty="0" spc="-5"/>
              <a:t> </a:t>
            </a:r>
            <a:r>
              <a:rPr dirty="0"/>
              <a:t>앱 </a:t>
            </a:r>
            <a:r>
              <a:rPr dirty="0" spc="-20"/>
              <a:t>신청하기</a:t>
            </a:r>
          </a:p>
        </p:txBody>
      </p:sp>
      <p:sp>
        <p:nvSpPr>
          <p:cNvPr id="14" name="object 1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64236" y="2592323"/>
            <a:ext cx="2262505" cy="1572895"/>
            <a:chOff x="364236" y="2592323"/>
            <a:chExt cx="2262505" cy="1572895"/>
          </a:xfrm>
        </p:grpSpPr>
        <p:sp>
          <p:nvSpPr>
            <p:cNvPr id="3" name="object 3" descr=""/>
            <p:cNvSpPr/>
            <p:nvPr/>
          </p:nvSpPr>
          <p:spPr>
            <a:xfrm>
              <a:off x="467868" y="2592323"/>
              <a:ext cx="2034539" cy="1572895"/>
            </a:xfrm>
            <a:custGeom>
              <a:avLst/>
              <a:gdLst/>
              <a:ahLst/>
              <a:cxnLst/>
              <a:rect l="l" t="t" r="r" b="b"/>
              <a:pathLst>
                <a:path w="2034539" h="1572895">
                  <a:moveTo>
                    <a:pt x="1772412" y="0"/>
                  </a:moveTo>
                  <a:lnTo>
                    <a:pt x="262127" y="0"/>
                  </a:lnTo>
                  <a:lnTo>
                    <a:pt x="215010" y="4222"/>
                  </a:lnTo>
                  <a:lnTo>
                    <a:pt x="170663" y="16398"/>
                  </a:lnTo>
                  <a:lnTo>
                    <a:pt x="129827" y="35785"/>
                  </a:lnTo>
                  <a:lnTo>
                    <a:pt x="93243" y="61645"/>
                  </a:lnTo>
                  <a:lnTo>
                    <a:pt x="61649" y="93237"/>
                  </a:lnTo>
                  <a:lnTo>
                    <a:pt x="35788" y="129822"/>
                  </a:lnTo>
                  <a:lnTo>
                    <a:pt x="16399" y="170658"/>
                  </a:lnTo>
                  <a:lnTo>
                    <a:pt x="4223" y="215007"/>
                  </a:lnTo>
                  <a:lnTo>
                    <a:pt x="0" y="262127"/>
                  </a:lnTo>
                  <a:lnTo>
                    <a:pt x="0" y="1310639"/>
                  </a:lnTo>
                  <a:lnTo>
                    <a:pt x="4223" y="1357760"/>
                  </a:lnTo>
                  <a:lnTo>
                    <a:pt x="16399" y="1402109"/>
                  </a:lnTo>
                  <a:lnTo>
                    <a:pt x="35788" y="1442945"/>
                  </a:lnTo>
                  <a:lnTo>
                    <a:pt x="61649" y="1479530"/>
                  </a:lnTo>
                  <a:lnTo>
                    <a:pt x="93243" y="1511122"/>
                  </a:lnTo>
                  <a:lnTo>
                    <a:pt x="129827" y="1536982"/>
                  </a:lnTo>
                  <a:lnTo>
                    <a:pt x="170663" y="1556369"/>
                  </a:lnTo>
                  <a:lnTo>
                    <a:pt x="215010" y="1568545"/>
                  </a:lnTo>
                  <a:lnTo>
                    <a:pt x="262127" y="1572768"/>
                  </a:lnTo>
                  <a:lnTo>
                    <a:pt x="1772412" y="1572768"/>
                  </a:lnTo>
                  <a:lnTo>
                    <a:pt x="1819532" y="1568545"/>
                  </a:lnTo>
                  <a:lnTo>
                    <a:pt x="1863881" y="1556369"/>
                  </a:lnTo>
                  <a:lnTo>
                    <a:pt x="1904717" y="1536982"/>
                  </a:lnTo>
                  <a:lnTo>
                    <a:pt x="1941302" y="1511122"/>
                  </a:lnTo>
                  <a:lnTo>
                    <a:pt x="1972894" y="1479530"/>
                  </a:lnTo>
                  <a:lnTo>
                    <a:pt x="1998754" y="1442945"/>
                  </a:lnTo>
                  <a:lnTo>
                    <a:pt x="2018141" y="1402109"/>
                  </a:lnTo>
                  <a:lnTo>
                    <a:pt x="2030317" y="1357760"/>
                  </a:lnTo>
                  <a:lnTo>
                    <a:pt x="2034539" y="1310639"/>
                  </a:lnTo>
                  <a:lnTo>
                    <a:pt x="2034539" y="262127"/>
                  </a:lnTo>
                  <a:lnTo>
                    <a:pt x="2030317" y="215007"/>
                  </a:lnTo>
                  <a:lnTo>
                    <a:pt x="2018141" y="170658"/>
                  </a:lnTo>
                  <a:lnTo>
                    <a:pt x="1998754" y="129822"/>
                  </a:lnTo>
                  <a:lnTo>
                    <a:pt x="1972894" y="93237"/>
                  </a:lnTo>
                  <a:lnTo>
                    <a:pt x="1941302" y="61645"/>
                  </a:lnTo>
                  <a:lnTo>
                    <a:pt x="1904717" y="35785"/>
                  </a:lnTo>
                  <a:lnTo>
                    <a:pt x="1863881" y="16398"/>
                  </a:lnTo>
                  <a:lnTo>
                    <a:pt x="1819532" y="4222"/>
                  </a:lnTo>
                  <a:lnTo>
                    <a:pt x="1772412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9120" y="2857499"/>
              <a:ext cx="1686306" cy="70485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4236" y="3428999"/>
              <a:ext cx="1369314" cy="704850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6463" y="3428999"/>
              <a:ext cx="1053846" cy="704850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61971" y="3428999"/>
              <a:ext cx="564642" cy="704850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549655" y="2751734"/>
            <a:ext cx="1869439" cy="11696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14629">
              <a:lnSpc>
                <a:spcPct val="150100"/>
              </a:lnSpc>
              <a:spcBef>
                <a:spcPts val="100"/>
              </a:spcBef>
            </a:pPr>
            <a:r>
              <a:rPr dirty="0" sz="2500" spc="-20">
                <a:solidFill>
                  <a:srgbClr val="FFFFFF"/>
                </a:solidFill>
                <a:latin typeface="맑은 고딕"/>
                <a:cs typeface="맑은 고딕"/>
              </a:rPr>
              <a:t>국민은행 </a:t>
            </a:r>
            <a:r>
              <a:rPr dirty="0" sz="2500">
                <a:solidFill>
                  <a:srgbClr val="FFFFFF"/>
                </a:solidFill>
                <a:latin typeface="맑은 고딕"/>
                <a:cs typeface="맑은 고딕"/>
              </a:rPr>
              <a:t>계좌가</a:t>
            </a:r>
            <a:r>
              <a:rPr dirty="0" sz="2500" spc="-8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맑은 고딕"/>
                <a:cs typeface="맑은 고딕"/>
              </a:rPr>
              <a:t>있다?</a:t>
            </a:r>
            <a:endParaRPr sz="2500">
              <a:latin typeface="맑은 고딕"/>
              <a:cs typeface="맑은 고딕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2569717" y="2460625"/>
            <a:ext cx="1068705" cy="1938655"/>
          </a:xfrm>
          <a:custGeom>
            <a:avLst/>
            <a:gdLst/>
            <a:ahLst/>
            <a:cxnLst/>
            <a:rect l="l" t="t" r="r" b="b"/>
            <a:pathLst>
              <a:path w="1068704" h="1938654">
                <a:moveTo>
                  <a:pt x="1068705" y="0"/>
                </a:moveTo>
                <a:lnTo>
                  <a:pt x="797686" y="46482"/>
                </a:lnTo>
                <a:lnTo>
                  <a:pt x="869822" y="124587"/>
                </a:lnTo>
                <a:lnTo>
                  <a:pt x="0" y="929004"/>
                </a:lnTo>
                <a:lnTo>
                  <a:pt x="804544" y="1798827"/>
                </a:lnTo>
                <a:lnTo>
                  <a:pt x="726440" y="1871091"/>
                </a:lnTo>
                <a:lnTo>
                  <a:pt x="993012" y="1938527"/>
                </a:lnTo>
                <a:lnTo>
                  <a:pt x="946531" y="1667510"/>
                </a:lnTo>
                <a:lnTo>
                  <a:pt x="868426" y="1739773"/>
                </a:lnTo>
                <a:lnTo>
                  <a:pt x="123062" y="933830"/>
                </a:lnTo>
                <a:lnTo>
                  <a:pt x="929005" y="188467"/>
                </a:lnTo>
                <a:lnTo>
                  <a:pt x="1001141" y="266573"/>
                </a:lnTo>
                <a:lnTo>
                  <a:pt x="1068705" y="0"/>
                </a:lnTo>
                <a:close/>
              </a:path>
            </a:pathLst>
          </a:custGeom>
          <a:solidFill>
            <a:srgbClr val="F897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902711" y="1759661"/>
            <a:ext cx="665480" cy="5600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0" spc="-100">
                <a:solidFill>
                  <a:srgbClr val="683C2D"/>
                </a:solidFill>
              </a:rPr>
              <a:t>Yes</a:t>
            </a:r>
            <a:endParaRPr sz="3500"/>
          </a:p>
        </p:txBody>
      </p:sp>
      <p:sp>
        <p:nvSpPr>
          <p:cNvPr id="11" name="object 11" descr=""/>
          <p:cNvSpPr txBox="1"/>
          <p:nvPr/>
        </p:nvSpPr>
        <p:spPr>
          <a:xfrm>
            <a:off x="2953257" y="4458715"/>
            <a:ext cx="631825" cy="559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 spc="-25">
                <a:solidFill>
                  <a:srgbClr val="683C2D"/>
                </a:solidFill>
                <a:latin typeface="맑은 고딕"/>
                <a:cs typeface="맑은 고딕"/>
              </a:rPr>
              <a:t>No</a:t>
            </a:r>
            <a:endParaRPr sz="3500">
              <a:latin typeface="맑은 고딕"/>
              <a:cs typeface="맑은 고딕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3774947" y="1714500"/>
            <a:ext cx="2034539" cy="1572895"/>
            <a:chOff x="3774947" y="1714500"/>
            <a:chExt cx="2034539" cy="1572895"/>
          </a:xfrm>
        </p:grpSpPr>
        <p:sp>
          <p:nvSpPr>
            <p:cNvPr id="13" name="object 13" descr=""/>
            <p:cNvSpPr/>
            <p:nvPr/>
          </p:nvSpPr>
          <p:spPr>
            <a:xfrm>
              <a:off x="3774947" y="1714500"/>
              <a:ext cx="2034539" cy="1572895"/>
            </a:xfrm>
            <a:custGeom>
              <a:avLst/>
              <a:gdLst/>
              <a:ahLst/>
              <a:cxnLst/>
              <a:rect l="l" t="t" r="r" b="b"/>
              <a:pathLst>
                <a:path w="2034539" h="1572895">
                  <a:moveTo>
                    <a:pt x="1772412" y="0"/>
                  </a:moveTo>
                  <a:lnTo>
                    <a:pt x="262127" y="0"/>
                  </a:lnTo>
                  <a:lnTo>
                    <a:pt x="215007" y="4222"/>
                  </a:lnTo>
                  <a:lnTo>
                    <a:pt x="170658" y="16398"/>
                  </a:lnTo>
                  <a:lnTo>
                    <a:pt x="129822" y="35785"/>
                  </a:lnTo>
                  <a:lnTo>
                    <a:pt x="93237" y="61645"/>
                  </a:lnTo>
                  <a:lnTo>
                    <a:pt x="61645" y="93237"/>
                  </a:lnTo>
                  <a:lnTo>
                    <a:pt x="35785" y="129822"/>
                  </a:lnTo>
                  <a:lnTo>
                    <a:pt x="16398" y="170658"/>
                  </a:lnTo>
                  <a:lnTo>
                    <a:pt x="4222" y="215007"/>
                  </a:lnTo>
                  <a:lnTo>
                    <a:pt x="0" y="262127"/>
                  </a:lnTo>
                  <a:lnTo>
                    <a:pt x="0" y="1310639"/>
                  </a:lnTo>
                  <a:lnTo>
                    <a:pt x="4222" y="1357760"/>
                  </a:lnTo>
                  <a:lnTo>
                    <a:pt x="16398" y="1402109"/>
                  </a:lnTo>
                  <a:lnTo>
                    <a:pt x="35785" y="1442945"/>
                  </a:lnTo>
                  <a:lnTo>
                    <a:pt x="61645" y="1479530"/>
                  </a:lnTo>
                  <a:lnTo>
                    <a:pt x="93237" y="1511122"/>
                  </a:lnTo>
                  <a:lnTo>
                    <a:pt x="129822" y="1536982"/>
                  </a:lnTo>
                  <a:lnTo>
                    <a:pt x="170658" y="1556369"/>
                  </a:lnTo>
                  <a:lnTo>
                    <a:pt x="215007" y="1568545"/>
                  </a:lnTo>
                  <a:lnTo>
                    <a:pt x="262127" y="1572767"/>
                  </a:lnTo>
                  <a:lnTo>
                    <a:pt x="1772412" y="1572767"/>
                  </a:lnTo>
                  <a:lnTo>
                    <a:pt x="1819532" y="1568545"/>
                  </a:lnTo>
                  <a:lnTo>
                    <a:pt x="1863881" y="1556369"/>
                  </a:lnTo>
                  <a:lnTo>
                    <a:pt x="1904717" y="1536982"/>
                  </a:lnTo>
                  <a:lnTo>
                    <a:pt x="1941302" y="1511122"/>
                  </a:lnTo>
                  <a:lnTo>
                    <a:pt x="1972894" y="1479530"/>
                  </a:lnTo>
                  <a:lnTo>
                    <a:pt x="1998754" y="1442945"/>
                  </a:lnTo>
                  <a:lnTo>
                    <a:pt x="2018141" y="1402109"/>
                  </a:lnTo>
                  <a:lnTo>
                    <a:pt x="2030317" y="1357760"/>
                  </a:lnTo>
                  <a:lnTo>
                    <a:pt x="2034539" y="1310639"/>
                  </a:lnTo>
                  <a:lnTo>
                    <a:pt x="2034539" y="262127"/>
                  </a:lnTo>
                  <a:lnTo>
                    <a:pt x="2030317" y="215007"/>
                  </a:lnTo>
                  <a:lnTo>
                    <a:pt x="2018141" y="170658"/>
                  </a:lnTo>
                  <a:lnTo>
                    <a:pt x="1998754" y="129822"/>
                  </a:lnTo>
                  <a:lnTo>
                    <a:pt x="1972894" y="93237"/>
                  </a:lnTo>
                  <a:lnTo>
                    <a:pt x="1941302" y="61645"/>
                  </a:lnTo>
                  <a:lnTo>
                    <a:pt x="1904717" y="35785"/>
                  </a:lnTo>
                  <a:lnTo>
                    <a:pt x="1863881" y="16398"/>
                  </a:lnTo>
                  <a:lnTo>
                    <a:pt x="1819532" y="4222"/>
                  </a:lnTo>
                  <a:lnTo>
                    <a:pt x="1772412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04487" y="1979675"/>
              <a:ext cx="1052322" cy="70485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51247" y="1979675"/>
              <a:ext cx="1052322" cy="70485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77867" y="2551175"/>
              <a:ext cx="1052322" cy="704850"/>
            </a:xfrm>
            <a:prstGeom prst="rect">
              <a:avLst/>
            </a:prstGeom>
          </p:spPr>
        </p:pic>
      </p:grpSp>
      <p:sp>
        <p:nvSpPr>
          <p:cNvPr id="17" name="object 17" descr=""/>
          <p:cNvSpPr txBox="1"/>
          <p:nvPr/>
        </p:nvSpPr>
        <p:spPr>
          <a:xfrm>
            <a:off x="4089653" y="1874291"/>
            <a:ext cx="1407160" cy="1168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6080" marR="5080" indent="-373380">
              <a:lnSpc>
                <a:spcPct val="150000"/>
              </a:lnSpc>
              <a:spcBef>
                <a:spcPts val="100"/>
              </a:spcBef>
            </a:pPr>
            <a:r>
              <a:rPr dirty="0" sz="2500">
                <a:solidFill>
                  <a:srgbClr val="FFFFFF"/>
                </a:solidFill>
                <a:latin typeface="맑은 고딕"/>
                <a:cs typeface="맑은 고딕"/>
              </a:rPr>
              <a:t>기존</a:t>
            </a:r>
            <a:r>
              <a:rPr dirty="0" sz="2500" spc="-4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맑은 고딕"/>
                <a:cs typeface="맑은 고딕"/>
              </a:rPr>
              <a:t>계좌 사용</a:t>
            </a:r>
            <a:endParaRPr sz="2500">
              <a:latin typeface="맑은 고딕"/>
              <a:cs typeface="맑은 고딕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3774947" y="3896867"/>
            <a:ext cx="2034539" cy="1571625"/>
            <a:chOff x="3774947" y="3896867"/>
            <a:chExt cx="2034539" cy="1571625"/>
          </a:xfrm>
        </p:grpSpPr>
        <p:sp>
          <p:nvSpPr>
            <p:cNvPr id="19" name="object 19" descr=""/>
            <p:cNvSpPr/>
            <p:nvPr/>
          </p:nvSpPr>
          <p:spPr>
            <a:xfrm>
              <a:off x="3774947" y="3896867"/>
              <a:ext cx="2034539" cy="1571625"/>
            </a:xfrm>
            <a:custGeom>
              <a:avLst/>
              <a:gdLst/>
              <a:ahLst/>
              <a:cxnLst/>
              <a:rect l="l" t="t" r="r" b="b"/>
              <a:pathLst>
                <a:path w="2034539" h="1571625">
                  <a:moveTo>
                    <a:pt x="1772665" y="0"/>
                  </a:moveTo>
                  <a:lnTo>
                    <a:pt x="261874" y="0"/>
                  </a:lnTo>
                  <a:lnTo>
                    <a:pt x="214795" y="4218"/>
                  </a:lnTo>
                  <a:lnTo>
                    <a:pt x="170488" y="16380"/>
                  </a:lnTo>
                  <a:lnTo>
                    <a:pt x="129690" y="35748"/>
                  </a:lnTo>
                  <a:lnTo>
                    <a:pt x="93142" y="61581"/>
                  </a:lnTo>
                  <a:lnTo>
                    <a:pt x="61581" y="93142"/>
                  </a:lnTo>
                  <a:lnTo>
                    <a:pt x="35748" y="129690"/>
                  </a:lnTo>
                  <a:lnTo>
                    <a:pt x="16380" y="170488"/>
                  </a:lnTo>
                  <a:lnTo>
                    <a:pt x="4218" y="214795"/>
                  </a:lnTo>
                  <a:lnTo>
                    <a:pt x="0" y="261873"/>
                  </a:lnTo>
                  <a:lnTo>
                    <a:pt x="0" y="1309369"/>
                  </a:lnTo>
                  <a:lnTo>
                    <a:pt x="4218" y="1356448"/>
                  </a:lnTo>
                  <a:lnTo>
                    <a:pt x="16380" y="1400755"/>
                  </a:lnTo>
                  <a:lnTo>
                    <a:pt x="35748" y="1441553"/>
                  </a:lnTo>
                  <a:lnTo>
                    <a:pt x="61581" y="1478101"/>
                  </a:lnTo>
                  <a:lnTo>
                    <a:pt x="93142" y="1509662"/>
                  </a:lnTo>
                  <a:lnTo>
                    <a:pt x="129690" y="1535495"/>
                  </a:lnTo>
                  <a:lnTo>
                    <a:pt x="170488" y="1554863"/>
                  </a:lnTo>
                  <a:lnTo>
                    <a:pt x="214795" y="1567025"/>
                  </a:lnTo>
                  <a:lnTo>
                    <a:pt x="261874" y="1571243"/>
                  </a:lnTo>
                  <a:lnTo>
                    <a:pt x="1772665" y="1571243"/>
                  </a:lnTo>
                  <a:lnTo>
                    <a:pt x="1819744" y="1567025"/>
                  </a:lnTo>
                  <a:lnTo>
                    <a:pt x="1864051" y="1554863"/>
                  </a:lnTo>
                  <a:lnTo>
                    <a:pt x="1904849" y="1535495"/>
                  </a:lnTo>
                  <a:lnTo>
                    <a:pt x="1941397" y="1509662"/>
                  </a:lnTo>
                  <a:lnTo>
                    <a:pt x="1972958" y="1478101"/>
                  </a:lnTo>
                  <a:lnTo>
                    <a:pt x="1998791" y="1441553"/>
                  </a:lnTo>
                  <a:lnTo>
                    <a:pt x="2018159" y="1400755"/>
                  </a:lnTo>
                  <a:lnTo>
                    <a:pt x="2030321" y="1356448"/>
                  </a:lnTo>
                  <a:lnTo>
                    <a:pt x="2034539" y="1309369"/>
                  </a:lnTo>
                  <a:lnTo>
                    <a:pt x="2034539" y="261873"/>
                  </a:lnTo>
                  <a:lnTo>
                    <a:pt x="2030321" y="214795"/>
                  </a:lnTo>
                  <a:lnTo>
                    <a:pt x="2018159" y="170488"/>
                  </a:lnTo>
                  <a:lnTo>
                    <a:pt x="1998791" y="129690"/>
                  </a:lnTo>
                  <a:lnTo>
                    <a:pt x="1972958" y="93142"/>
                  </a:lnTo>
                  <a:lnTo>
                    <a:pt x="1941397" y="61581"/>
                  </a:lnTo>
                  <a:lnTo>
                    <a:pt x="1904849" y="35748"/>
                  </a:lnTo>
                  <a:lnTo>
                    <a:pt x="1864051" y="16380"/>
                  </a:lnTo>
                  <a:lnTo>
                    <a:pt x="1819744" y="4218"/>
                  </a:lnTo>
                  <a:lnTo>
                    <a:pt x="1772665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04487" y="4162043"/>
              <a:ext cx="1052322" cy="703326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51247" y="4162043"/>
              <a:ext cx="1052322" cy="703326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77867" y="4733543"/>
              <a:ext cx="1052322" cy="703326"/>
            </a:xfrm>
            <a:prstGeom prst="rect">
              <a:avLst/>
            </a:prstGeom>
          </p:spPr>
        </p:pic>
      </p:grpSp>
      <p:sp>
        <p:nvSpPr>
          <p:cNvPr id="23" name="object 23" descr=""/>
          <p:cNvSpPr txBox="1"/>
          <p:nvPr/>
        </p:nvSpPr>
        <p:spPr>
          <a:xfrm>
            <a:off x="4089653" y="4056024"/>
            <a:ext cx="1407160" cy="1168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6080" marR="5080" indent="-373380">
              <a:lnSpc>
                <a:spcPct val="150000"/>
              </a:lnSpc>
              <a:spcBef>
                <a:spcPts val="100"/>
              </a:spcBef>
            </a:pPr>
            <a:r>
              <a:rPr dirty="0" sz="2500">
                <a:solidFill>
                  <a:srgbClr val="FFFFFF"/>
                </a:solidFill>
                <a:latin typeface="맑은 고딕"/>
                <a:cs typeface="맑은 고딕"/>
              </a:rPr>
              <a:t>신규</a:t>
            </a:r>
            <a:r>
              <a:rPr dirty="0" sz="2500" spc="-4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맑은 고딕"/>
                <a:cs typeface="맑은 고딕"/>
              </a:rPr>
              <a:t>계좌 개설</a:t>
            </a:r>
            <a:endParaRPr sz="2500">
              <a:latin typeface="맑은 고딕"/>
              <a:cs typeface="맑은 고딕"/>
            </a:endParaRPr>
          </a:p>
        </p:txBody>
      </p:sp>
      <p:grpSp>
        <p:nvGrpSpPr>
          <p:cNvPr id="24" name="object 24" descr=""/>
          <p:cNvGrpSpPr/>
          <p:nvPr/>
        </p:nvGrpSpPr>
        <p:grpSpPr>
          <a:xfrm>
            <a:off x="6189217" y="2242057"/>
            <a:ext cx="1139825" cy="401955"/>
            <a:chOff x="6189217" y="2242057"/>
            <a:chExt cx="1139825" cy="401955"/>
          </a:xfrm>
        </p:grpSpPr>
        <p:sp>
          <p:nvSpPr>
            <p:cNvPr id="25" name="object 25" descr=""/>
            <p:cNvSpPr/>
            <p:nvPr/>
          </p:nvSpPr>
          <p:spPr>
            <a:xfrm>
              <a:off x="6201917" y="2254757"/>
              <a:ext cx="1114425" cy="376555"/>
            </a:xfrm>
            <a:custGeom>
              <a:avLst/>
              <a:gdLst/>
              <a:ahLst/>
              <a:cxnLst/>
              <a:rect l="l" t="t" r="r" b="b"/>
              <a:pathLst>
                <a:path w="1114425" h="376555">
                  <a:moveTo>
                    <a:pt x="925830" y="0"/>
                  </a:moveTo>
                  <a:lnTo>
                    <a:pt x="925830" y="94106"/>
                  </a:lnTo>
                  <a:lnTo>
                    <a:pt x="0" y="94106"/>
                  </a:lnTo>
                  <a:lnTo>
                    <a:pt x="0" y="282320"/>
                  </a:lnTo>
                  <a:lnTo>
                    <a:pt x="925830" y="282320"/>
                  </a:lnTo>
                  <a:lnTo>
                    <a:pt x="925830" y="376427"/>
                  </a:lnTo>
                  <a:lnTo>
                    <a:pt x="1114043" y="188213"/>
                  </a:lnTo>
                  <a:lnTo>
                    <a:pt x="925830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6201917" y="2254757"/>
              <a:ext cx="1114425" cy="376555"/>
            </a:xfrm>
            <a:custGeom>
              <a:avLst/>
              <a:gdLst/>
              <a:ahLst/>
              <a:cxnLst/>
              <a:rect l="l" t="t" r="r" b="b"/>
              <a:pathLst>
                <a:path w="1114425" h="376555">
                  <a:moveTo>
                    <a:pt x="0" y="94106"/>
                  </a:moveTo>
                  <a:lnTo>
                    <a:pt x="925830" y="94106"/>
                  </a:lnTo>
                  <a:lnTo>
                    <a:pt x="925830" y="0"/>
                  </a:lnTo>
                  <a:lnTo>
                    <a:pt x="1114043" y="188213"/>
                  </a:lnTo>
                  <a:lnTo>
                    <a:pt x="925830" y="376427"/>
                  </a:lnTo>
                  <a:lnTo>
                    <a:pt x="925830" y="282320"/>
                  </a:lnTo>
                  <a:lnTo>
                    <a:pt x="0" y="282320"/>
                  </a:lnTo>
                  <a:lnTo>
                    <a:pt x="0" y="94106"/>
                  </a:lnTo>
                  <a:close/>
                </a:path>
              </a:pathLst>
            </a:custGeom>
            <a:ln w="25400">
              <a:solidFill>
                <a:srgbClr val="F8971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7" name="object 27" descr=""/>
          <p:cNvGrpSpPr/>
          <p:nvPr/>
        </p:nvGrpSpPr>
        <p:grpSpPr>
          <a:xfrm>
            <a:off x="6189217" y="4488434"/>
            <a:ext cx="1139825" cy="401955"/>
            <a:chOff x="6189217" y="4488434"/>
            <a:chExt cx="1139825" cy="401955"/>
          </a:xfrm>
        </p:grpSpPr>
        <p:sp>
          <p:nvSpPr>
            <p:cNvPr id="28" name="object 28" descr=""/>
            <p:cNvSpPr/>
            <p:nvPr/>
          </p:nvSpPr>
          <p:spPr>
            <a:xfrm>
              <a:off x="6201917" y="4501134"/>
              <a:ext cx="1114425" cy="376555"/>
            </a:xfrm>
            <a:custGeom>
              <a:avLst/>
              <a:gdLst/>
              <a:ahLst/>
              <a:cxnLst/>
              <a:rect l="l" t="t" r="r" b="b"/>
              <a:pathLst>
                <a:path w="1114425" h="376554">
                  <a:moveTo>
                    <a:pt x="925830" y="0"/>
                  </a:moveTo>
                  <a:lnTo>
                    <a:pt x="925830" y="94107"/>
                  </a:lnTo>
                  <a:lnTo>
                    <a:pt x="0" y="94107"/>
                  </a:lnTo>
                  <a:lnTo>
                    <a:pt x="0" y="282321"/>
                  </a:lnTo>
                  <a:lnTo>
                    <a:pt x="925830" y="282321"/>
                  </a:lnTo>
                  <a:lnTo>
                    <a:pt x="925830" y="376428"/>
                  </a:lnTo>
                  <a:lnTo>
                    <a:pt x="1114043" y="188214"/>
                  </a:lnTo>
                  <a:lnTo>
                    <a:pt x="925830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6201917" y="4501134"/>
              <a:ext cx="1114425" cy="376555"/>
            </a:xfrm>
            <a:custGeom>
              <a:avLst/>
              <a:gdLst/>
              <a:ahLst/>
              <a:cxnLst/>
              <a:rect l="l" t="t" r="r" b="b"/>
              <a:pathLst>
                <a:path w="1114425" h="376554">
                  <a:moveTo>
                    <a:pt x="0" y="94107"/>
                  </a:moveTo>
                  <a:lnTo>
                    <a:pt x="925830" y="94107"/>
                  </a:lnTo>
                  <a:lnTo>
                    <a:pt x="925830" y="0"/>
                  </a:lnTo>
                  <a:lnTo>
                    <a:pt x="1114043" y="188214"/>
                  </a:lnTo>
                  <a:lnTo>
                    <a:pt x="925830" y="376428"/>
                  </a:lnTo>
                  <a:lnTo>
                    <a:pt x="925830" y="282321"/>
                  </a:lnTo>
                  <a:lnTo>
                    <a:pt x="0" y="282321"/>
                  </a:lnTo>
                  <a:lnTo>
                    <a:pt x="0" y="94107"/>
                  </a:lnTo>
                  <a:close/>
                </a:path>
              </a:pathLst>
            </a:custGeom>
            <a:ln w="25400">
              <a:solidFill>
                <a:srgbClr val="F8971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 descr=""/>
          <p:cNvSpPr txBox="1"/>
          <p:nvPr/>
        </p:nvSpPr>
        <p:spPr>
          <a:xfrm>
            <a:off x="7716393" y="2059000"/>
            <a:ext cx="790575" cy="560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0">
                <a:solidFill>
                  <a:srgbClr val="683C2D"/>
                </a:solidFill>
                <a:latin typeface="맑은 고딕"/>
                <a:cs typeface="맑은 고딕"/>
              </a:rPr>
              <a:t>p.</a:t>
            </a:r>
            <a:r>
              <a:rPr dirty="0" sz="3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3500" spc="-50">
                <a:solidFill>
                  <a:srgbClr val="683C2D"/>
                </a:solidFill>
                <a:latin typeface="맑은 고딕"/>
                <a:cs typeface="맑은 고딕"/>
              </a:rPr>
              <a:t>6</a:t>
            </a:r>
            <a:endParaRPr sz="3500">
              <a:latin typeface="맑은 고딕"/>
              <a:cs typeface="맑은 고딕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7716393" y="4398390"/>
            <a:ext cx="1035685" cy="559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>
                <a:solidFill>
                  <a:srgbClr val="683C2D"/>
                </a:solidFill>
                <a:latin typeface="맑은 고딕"/>
                <a:cs typeface="맑은 고딕"/>
              </a:rPr>
              <a:t>p.</a:t>
            </a:r>
            <a:r>
              <a:rPr dirty="0" sz="35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3500" spc="-25">
                <a:solidFill>
                  <a:srgbClr val="683C2D"/>
                </a:solidFill>
                <a:latin typeface="맑은 고딕"/>
                <a:cs typeface="맑은 고딕"/>
              </a:rPr>
              <a:t>10</a:t>
            </a:r>
            <a:endParaRPr sz="3500">
              <a:latin typeface="맑은 고딕"/>
              <a:cs typeface="맑은 고딕"/>
            </a:endParaRPr>
          </a:p>
        </p:txBody>
      </p:sp>
      <p:grpSp>
        <p:nvGrpSpPr>
          <p:cNvPr id="32" name="object 32" descr=""/>
          <p:cNvGrpSpPr/>
          <p:nvPr/>
        </p:nvGrpSpPr>
        <p:grpSpPr>
          <a:xfrm>
            <a:off x="0" y="32003"/>
            <a:ext cx="4338320" cy="677545"/>
            <a:chOff x="0" y="32003"/>
            <a:chExt cx="4338320" cy="677545"/>
          </a:xfrm>
        </p:grpSpPr>
        <p:pic>
          <p:nvPicPr>
            <p:cNvPr id="33" name="object 3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0" y="32003"/>
              <a:ext cx="662178" cy="677418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9079" y="32003"/>
              <a:ext cx="1012697" cy="677418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75360" y="32003"/>
              <a:ext cx="1622298" cy="677418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302764" y="32003"/>
              <a:ext cx="707898" cy="677418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715767" y="32003"/>
              <a:ext cx="1622297" cy="677418"/>
            </a:xfrm>
            <a:prstGeom prst="rect">
              <a:avLst/>
            </a:prstGeom>
          </p:spPr>
        </p:pic>
      </p:grpSp>
      <p:sp>
        <p:nvSpPr>
          <p:cNvPr id="38" name="object 38" descr=""/>
          <p:cNvSpPr txBox="1"/>
          <p:nvPr/>
        </p:nvSpPr>
        <p:spPr>
          <a:xfrm>
            <a:off x="78739" y="112852"/>
            <a:ext cx="5879465" cy="9829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맑은 고딕"/>
                <a:cs typeface="맑은 고딕"/>
              </a:rPr>
              <a:t>KB국민</a:t>
            </a:r>
            <a:r>
              <a:rPr dirty="0" sz="2400" spc="-1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FFFFFF"/>
                </a:solidFill>
                <a:latin typeface="맑은 고딕"/>
                <a:cs typeface="맑은 고딕"/>
              </a:rPr>
              <a:t>스타뱅킹</a:t>
            </a:r>
            <a:r>
              <a:rPr dirty="0" sz="2400" spc="-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FFFFFF"/>
                </a:solidFill>
                <a:latin typeface="맑은 고딕"/>
                <a:cs typeface="맑은 고딕"/>
              </a:rPr>
              <a:t>앱 </a:t>
            </a:r>
            <a:r>
              <a:rPr dirty="0" sz="2400" spc="-20">
                <a:solidFill>
                  <a:srgbClr val="FFFFFF"/>
                </a:solidFill>
                <a:latin typeface="맑은 고딕"/>
                <a:cs typeface="맑은 고딕"/>
              </a:rPr>
              <a:t>신청하기</a:t>
            </a:r>
            <a:endParaRPr sz="24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2255"/>
              </a:spcBef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KB국민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스타뱅킹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앱에서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체크카드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신청하기</a:t>
            </a:r>
            <a:endParaRPr sz="2000">
              <a:latin typeface="맑은 고딕"/>
              <a:cs typeface="맑은 고딕"/>
            </a:endParaRPr>
          </a:p>
        </p:txBody>
      </p:sp>
      <p:sp>
        <p:nvSpPr>
          <p:cNvPr id="39" name="object 3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95300" y="787908"/>
            <a:ext cx="8717280" cy="5581015"/>
            <a:chOff x="495300" y="787908"/>
            <a:chExt cx="8717280" cy="558101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62471" y="1626108"/>
              <a:ext cx="1262633" cy="843534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7059" y="1626108"/>
              <a:ext cx="1262633" cy="843534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53171" y="1626108"/>
              <a:ext cx="1262633" cy="843534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6287261" y="1731009"/>
            <a:ext cx="257873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>
                <a:solidFill>
                  <a:srgbClr val="FFFFFF"/>
                </a:solidFill>
                <a:latin typeface="맑은 고딕"/>
                <a:cs typeface="맑은 고딕"/>
              </a:rPr>
              <a:t>기존</a:t>
            </a:r>
            <a:r>
              <a:rPr dirty="0" sz="3000" spc="-1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3000">
                <a:solidFill>
                  <a:srgbClr val="FFFFFF"/>
                </a:solidFill>
                <a:latin typeface="맑은 고딕"/>
                <a:cs typeface="맑은 고딕"/>
              </a:rPr>
              <a:t>계좌 </a:t>
            </a:r>
            <a:r>
              <a:rPr dirty="0" sz="3000" spc="-25">
                <a:solidFill>
                  <a:srgbClr val="FFFFFF"/>
                </a:solidFill>
                <a:latin typeface="맑은 고딕"/>
                <a:cs typeface="맑은 고딕"/>
              </a:rPr>
              <a:t>사용</a:t>
            </a:r>
            <a:endParaRPr sz="3000">
              <a:latin typeface="맑은 고딕"/>
              <a:cs typeface="맑은 고딕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0" y="32003"/>
            <a:ext cx="4338320" cy="677545"/>
            <a:chOff x="0" y="32003"/>
            <a:chExt cx="4338320" cy="677545"/>
          </a:xfrm>
        </p:grpSpPr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2003"/>
              <a:ext cx="662178" cy="677418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9079" y="32003"/>
              <a:ext cx="1012697" cy="677418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5360" y="32003"/>
              <a:ext cx="1622298" cy="677418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02764" y="32003"/>
              <a:ext cx="707898" cy="677418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15767" y="32003"/>
              <a:ext cx="1622297" cy="677418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KB국민</a:t>
            </a:r>
            <a:r>
              <a:rPr dirty="0" spc="-15"/>
              <a:t> </a:t>
            </a:r>
            <a:r>
              <a:rPr dirty="0"/>
              <a:t>스타뱅킹</a:t>
            </a:r>
            <a:r>
              <a:rPr dirty="0" spc="-5"/>
              <a:t> </a:t>
            </a:r>
            <a:r>
              <a:rPr dirty="0"/>
              <a:t>앱 </a:t>
            </a:r>
            <a:r>
              <a:rPr dirty="0" spc="-20"/>
              <a:t>신청하기</a:t>
            </a:r>
          </a:p>
        </p:txBody>
      </p:sp>
      <p:sp>
        <p:nvSpPr>
          <p:cNvPr id="14" name="object 1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2098548"/>
            <a:ext cx="2880360" cy="3820667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3293364" y="1990344"/>
            <a:ext cx="3028315" cy="4051300"/>
            <a:chOff x="3293364" y="1990344"/>
            <a:chExt cx="3028315" cy="4051300"/>
          </a:xfrm>
        </p:grpSpPr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91484" y="3963923"/>
              <a:ext cx="2712719" cy="171145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91484" y="5623559"/>
              <a:ext cx="2712719" cy="41757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93364" y="1990344"/>
              <a:ext cx="3028188" cy="2075687"/>
            </a:xfrm>
            <a:prstGeom prst="rect">
              <a:avLst/>
            </a:prstGeom>
          </p:spPr>
        </p:pic>
      </p:grpSp>
      <p:grpSp>
        <p:nvGrpSpPr>
          <p:cNvPr id="7" name="object 7" descr=""/>
          <p:cNvGrpSpPr/>
          <p:nvPr/>
        </p:nvGrpSpPr>
        <p:grpSpPr>
          <a:xfrm>
            <a:off x="62796" y="1095502"/>
            <a:ext cx="3089275" cy="4992370"/>
            <a:chOff x="62796" y="1095502"/>
            <a:chExt cx="3089275" cy="4992370"/>
          </a:xfrm>
        </p:grpSpPr>
        <p:sp>
          <p:nvSpPr>
            <p:cNvPr id="8" name="object 8" descr=""/>
            <p:cNvSpPr/>
            <p:nvPr/>
          </p:nvSpPr>
          <p:spPr>
            <a:xfrm>
              <a:off x="75496" y="1108100"/>
              <a:ext cx="3063875" cy="896619"/>
            </a:xfrm>
            <a:custGeom>
              <a:avLst/>
              <a:gdLst/>
              <a:ahLst/>
              <a:cxnLst/>
              <a:rect l="l" t="t" r="r" b="b"/>
              <a:pathLst>
                <a:path w="3063875" h="896619">
                  <a:moveTo>
                    <a:pt x="3063367" y="0"/>
                  </a:moveTo>
                  <a:lnTo>
                    <a:pt x="0" y="0"/>
                  </a:lnTo>
                  <a:lnTo>
                    <a:pt x="0" y="896086"/>
                  </a:lnTo>
                  <a:lnTo>
                    <a:pt x="3063367" y="896086"/>
                  </a:lnTo>
                  <a:lnTo>
                    <a:pt x="3063367" y="0"/>
                  </a:lnTo>
                  <a:close/>
                </a:path>
              </a:pathLst>
            </a:custGeom>
            <a:solidFill>
              <a:srgbClr val="FDF6D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69146" y="1997837"/>
              <a:ext cx="3076575" cy="12700"/>
            </a:xfrm>
            <a:custGeom>
              <a:avLst/>
              <a:gdLst/>
              <a:ahLst/>
              <a:cxnLst/>
              <a:rect l="l" t="t" r="r" b="b"/>
              <a:pathLst>
                <a:path w="3076575" h="12700">
                  <a:moveTo>
                    <a:pt x="0" y="12700"/>
                  </a:moveTo>
                  <a:lnTo>
                    <a:pt x="3076008" y="12700"/>
                  </a:lnTo>
                  <a:lnTo>
                    <a:pt x="307600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69146" y="1101852"/>
              <a:ext cx="3076575" cy="4979670"/>
            </a:xfrm>
            <a:custGeom>
              <a:avLst/>
              <a:gdLst/>
              <a:ahLst/>
              <a:cxnLst/>
              <a:rect l="l" t="t" r="r" b="b"/>
              <a:pathLst>
                <a:path w="3076575" h="4979670">
                  <a:moveTo>
                    <a:pt x="6350" y="0"/>
                  </a:moveTo>
                  <a:lnTo>
                    <a:pt x="6350" y="4979390"/>
                  </a:lnTo>
                </a:path>
                <a:path w="3076575" h="4979670">
                  <a:moveTo>
                    <a:pt x="3069658" y="0"/>
                  </a:moveTo>
                  <a:lnTo>
                    <a:pt x="3069658" y="4979390"/>
                  </a:lnTo>
                </a:path>
                <a:path w="3076575" h="4979670">
                  <a:moveTo>
                    <a:pt x="0" y="6350"/>
                  </a:moveTo>
                  <a:lnTo>
                    <a:pt x="3076008" y="6350"/>
                  </a:lnTo>
                </a:path>
                <a:path w="3076575" h="4979670">
                  <a:moveTo>
                    <a:pt x="0" y="4973040"/>
                  </a:moveTo>
                  <a:lnTo>
                    <a:pt x="3076008" y="4973040"/>
                  </a:lnTo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75496" y="1108202"/>
            <a:ext cx="3063875" cy="895985"/>
          </a:xfrm>
          <a:prstGeom prst="rect">
            <a:avLst/>
          </a:prstGeom>
          <a:ln w="12700">
            <a:solidFill>
              <a:srgbClr val="FFC000"/>
            </a:solidFill>
          </a:ln>
        </p:spPr>
        <p:txBody>
          <a:bodyPr wrap="square" lIns="0" tIns="20891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645"/>
              </a:spcBef>
            </a:pPr>
            <a:r>
              <a:rPr dirty="0" sz="1500" spc="-10" b="1">
                <a:solidFill>
                  <a:srgbClr val="683C2D"/>
                </a:solidFill>
                <a:latin typeface="Calibri"/>
                <a:cs typeface="Calibri"/>
              </a:rPr>
              <a:t>①</a:t>
            </a:r>
            <a:r>
              <a:rPr dirty="0" sz="1500" spc="-10" b="1">
                <a:solidFill>
                  <a:srgbClr val="683C2D"/>
                </a:solidFill>
                <a:latin typeface="맑은 고딕"/>
                <a:cs typeface="맑은 고딕"/>
              </a:rPr>
              <a:t>메인화면</a:t>
            </a:r>
            <a:r>
              <a:rPr dirty="0" sz="1500" spc="-17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b="1">
                <a:solidFill>
                  <a:srgbClr val="683C2D"/>
                </a:solidFill>
                <a:latin typeface="맑은 고딕"/>
                <a:cs typeface="맑은 고딕"/>
              </a:rPr>
              <a:t>오른쪽</a:t>
            </a:r>
            <a:r>
              <a:rPr dirty="0" sz="1500" spc="-17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25" b="1">
                <a:solidFill>
                  <a:srgbClr val="683C2D"/>
                </a:solidFill>
                <a:latin typeface="맑은 고딕"/>
                <a:cs typeface="맑은 고딕"/>
              </a:rPr>
              <a:t>상단</a:t>
            </a:r>
            <a:endParaRPr sz="1500">
              <a:latin typeface="맑은 고딕"/>
              <a:cs typeface="맑은 고딕"/>
            </a:endParaRPr>
          </a:p>
          <a:p>
            <a:pPr algn="ctr">
              <a:lnSpc>
                <a:spcPct val="100000"/>
              </a:lnSpc>
            </a:pPr>
            <a:r>
              <a:rPr dirty="0" sz="1500" spc="-10" b="1">
                <a:solidFill>
                  <a:srgbClr val="683C2D"/>
                </a:solidFill>
                <a:latin typeface="맑은 고딕"/>
                <a:cs typeface="맑은 고딕"/>
              </a:rPr>
              <a:t>「</a:t>
            </a:r>
            <a:r>
              <a:rPr dirty="0" sz="1500" b="1">
                <a:solidFill>
                  <a:srgbClr val="FF0000"/>
                </a:solidFill>
                <a:latin typeface="맑은 고딕"/>
                <a:cs typeface="맑은 고딕"/>
              </a:rPr>
              <a:t>전체메뉴</a:t>
            </a:r>
            <a:r>
              <a:rPr dirty="0" sz="1500" spc="-100" b="1">
                <a:solidFill>
                  <a:srgbClr val="683C2D"/>
                </a:solidFill>
                <a:latin typeface="맑은 고딕"/>
                <a:cs typeface="맑은 고딕"/>
              </a:rPr>
              <a:t>」 </a:t>
            </a:r>
            <a:r>
              <a:rPr dirty="0" sz="1500" spc="-25" b="1">
                <a:solidFill>
                  <a:srgbClr val="683C2D"/>
                </a:solidFill>
                <a:latin typeface="맑은 고딕"/>
                <a:cs typeface="맑은 고딕"/>
              </a:rPr>
              <a:t>클릭</a:t>
            </a:r>
            <a:endParaRPr sz="1500">
              <a:latin typeface="맑은 고딕"/>
              <a:cs typeface="맑은 고딕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2558033" y="1989582"/>
            <a:ext cx="373380" cy="454659"/>
          </a:xfrm>
          <a:custGeom>
            <a:avLst/>
            <a:gdLst/>
            <a:ahLst/>
            <a:cxnLst/>
            <a:rect l="l" t="t" r="r" b="b"/>
            <a:pathLst>
              <a:path w="373380" h="454660">
                <a:moveTo>
                  <a:pt x="0" y="227075"/>
                </a:moveTo>
                <a:lnTo>
                  <a:pt x="4929" y="175028"/>
                </a:lnTo>
                <a:lnTo>
                  <a:pt x="18972" y="127240"/>
                </a:lnTo>
                <a:lnTo>
                  <a:pt x="41008" y="85077"/>
                </a:lnTo>
                <a:lnTo>
                  <a:pt x="69917" y="49905"/>
                </a:lnTo>
                <a:lnTo>
                  <a:pt x="104580" y="23091"/>
                </a:lnTo>
                <a:lnTo>
                  <a:pt x="143878" y="6000"/>
                </a:lnTo>
                <a:lnTo>
                  <a:pt x="186690" y="0"/>
                </a:lnTo>
                <a:lnTo>
                  <a:pt x="229501" y="6000"/>
                </a:lnTo>
                <a:lnTo>
                  <a:pt x="268799" y="23091"/>
                </a:lnTo>
                <a:lnTo>
                  <a:pt x="303462" y="49905"/>
                </a:lnTo>
                <a:lnTo>
                  <a:pt x="332371" y="85077"/>
                </a:lnTo>
                <a:lnTo>
                  <a:pt x="354407" y="127240"/>
                </a:lnTo>
                <a:lnTo>
                  <a:pt x="368450" y="175028"/>
                </a:lnTo>
                <a:lnTo>
                  <a:pt x="373380" y="227075"/>
                </a:lnTo>
                <a:lnTo>
                  <a:pt x="368450" y="279123"/>
                </a:lnTo>
                <a:lnTo>
                  <a:pt x="354407" y="326911"/>
                </a:lnTo>
                <a:lnTo>
                  <a:pt x="332371" y="369074"/>
                </a:lnTo>
                <a:lnTo>
                  <a:pt x="303462" y="404246"/>
                </a:lnTo>
                <a:lnTo>
                  <a:pt x="268799" y="431060"/>
                </a:lnTo>
                <a:lnTo>
                  <a:pt x="229501" y="448151"/>
                </a:lnTo>
                <a:lnTo>
                  <a:pt x="186690" y="454151"/>
                </a:lnTo>
                <a:lnTo>
                  <a:pt x="143878" y="448151"/>
                </a:lnTo>
                <a:lnTo>
                  <a:pt x="104580" y="431060"/>
                </a:lnTo>
                <a:lnTo>
                  <a:pt x="69917" y="404246"/>
                </a:lnTo>
                <a:lnTo>
                  <a:pt x="41008" y="369074"/>
                </a:lnTo>
                <a:lnTo>
                  <a:pt x="18972" y="326911"/>
                </a:lnTo>
                <a:lnTo>
                  <a:pt x="4929" y="279123"/>
                </a:lnTo>
                <a:lnTo>
                  <a:pt x="0" y="227075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6488684" y="1101852"/>
            <a:ext cx="3261995" cy="4979670"/>
          </a:xfrm>
          <a:custGeom>
            <a:avLst/>
            <a:gdLst/>
            <a:ahLst/>
            <a:cxnLst/>
            <a:rect l="l" t="t" r="r" b="b"/>
            <a:pathLst>
              <a:path w="3261995" h="4979670">
                <a:moveTo>
                  <a:pt x="6350" y="0"/>
                </a:moveTo>
                <a:lnTo>
                  <a:pt x="6350" y="4979390"/>
                </a:lnTo>
              </a:path>
              <a:path w="3261995" h="4979670">
                <a:moveTo>
                  <a:pt x="3255264" y="0"/>
                </a:moveTo>
                <a:lnTo>
                  <a:pt x="3255264" y="4979390"/>
                </a:lnTo>
              </a:path>
              <a:path w="3261995" h="4979670">
                <a:moveTo>
                  <a:pt x="0" y="4973040"/>
                </a:moveTo>
                <a:lnTo>
                  <a:pt x="3261614" y="4973040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6495034" y="1108202"/>
            <a:ext cx="3249295" cy="895985"/>
          </a:xfrm>
          <a:prstGeom prst="rect">
            <a:avLst/>
          </a:prstGeom>
          <a:solidFill>
            <a:srgbClr val="FDF6D2"/>
          </a:solidFill>
          <a:ln w="12700">
            <a:solidFill>
              <a:srgbClr val="FFC000"/>
            </a:solidFill>
          </a:ln>
        </p:spPr>
        <p:txBody>
          <a:bodyPr wrap="square" lIns="0" tIns="19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200">
              <a:latin typeface="Times New Roman"/>
              <a:cs typeface="Times New Roman"/>
            </a:endParaRPr>
          </a:p>
          <a:p>
            <a:pPr marL="692785">
              <a:lnSpc>
                <a:spcPct val="100000"/>
              </a:lnSpc>
            </a:pPr>
            <a:r>
              <a:rPr dirty="0" sz="1500" b="1">
                <a:solidFill>
                  <a:srgbClr val="683C2D"/>
                </a:solidFill>
                <a:latin typeface="Calibri"/>
                <a:cs typeface="Calibri"/>
              </a:rPr>
              <a:t>③</a:t>
            </a:r>
            <a:r>
              <a:rPr dirty="0" sz="1500" b="1">
                <a:solidFill>
                  <a:srgbClr val="683C2D"/>
                </a:solidFill>
                <a:latin typeface="맑은 고딕"/>
                <a:cs typeface="맑은 고딕"/>
              </a:rPr>
              <a:t>기존</a:t>
            </a:r>
            <a:r>
              <a:rPr dirty="0" sz="1500" spc="-19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b="1">
                <a:solidFill>
                  <a:srgbClr val="683C2D"/>
                </a:solidFill>
                <a:latin typeface="맑은 고딕"/>
                <a:cs typeface="맑은 고딕"/>
              </a:rPr>
              <a:t>계좌</a:t>
            </a:r>
            <a:r>
              <a:rPr dirty="0" sz="1500" spc="-19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20" b="1">
                <a:solidFill>
                  <a:srgbClr val="683C2D"/>
                </a:solidFill>
                <a:latin typeface="맑은 고딕"/>
                <a:cs typeface="맑은 고딕"/>
              </a:rPr>
              <a:t>사용하기</a:t>
            </a:r>
            <a:endParaRPr sz="1500">
              <a:latin typeface="맑은 고딕"/>
              <a:cs typeface="맑은 고딕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6734556" y="2208276"/>
            <a:ext cx="2772410" cy="3621404"/>
            <a:chOff x="6734556" y="2208276"/>
            <a:chExt cx="2772410" cy="3621404"/>
          </a:xfrm>
        </p:grpSpPr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52844" y="2208276"/>
              <a:ext cx="2734055" cy="3601212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6753606" y="4621530"/>
              <a:ext cx="2734310" cy="1188720"/>
            </a:xfrm>
            <a:custGeom>
              <a:avLst/>
              <a:gdLst/>
              <a:ahLst/>
              <a:cxnLst/>
              <a:rect l="l" t="t" r="r" b="b"/>
              <a:pathLst>
                <a:path w="2734309" h="1188720">
                  <a:moveTo>
                    <a:pt x="662940" y="324612"/>
                  </a:moveTo>
                  <a:lnTo>
                    <a:pt x="2054352" y="324612"/>
                  </a:lnTo>
                  <a:lnTo>
                    <a:pt x="2054352" y="0"/>
                  </a:lnTo>
                  <a:lnTo>
                    <a:pt x="662940" y="0"/>
                  </a:lnTo>
                  <a:lnTo>
                    <a:pt x="662940" y="324612"/>
                  </a:lnTo>
                  <a:close/>
                </a:path>
                <a:path w="2734309" h="1188720">
                  <a:moveTo>
                    <a:pt x="0" y="1188720"/>
                  </a:moveTo>
                  <a:lnTo>
                    <a:pt x="2734055" y="1188720"/>
                  </a:lnTo>
                  <a:lnTo>
                    <a:pt x="2734055" y="829056"/>
                  </a:lnTo>
                  <a:lnTo>
                    <a:pt x="0" y="829056"/>
                  </a:lnTo>
                  <a:lnTo>
                    <a:pt x="0" y="1188720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 descr=""/>
          <p:cNvGrpSpPr/>
          <p:nvPr/>
        </p:nvGrpSpPr>
        <p:grpSpPr>
          <a:xfrm>
            <a:off x="9144" y="32003"/>
            <a:ext cx="4437380" cy="677545"/>
            <a:chOff x="9144" y="32003"/>
            <a:chExt cx="4437380" cy="677545"/>
          </a:xfrm>
        </p:grpSpPr>
        <p:pic>
          <p:nvPicPr>
            <p:cNvPr id="19" name="object 1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44" y="32003"/>
              <a:ext cx="761238" cy="677418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7284" y="32003"/>
              <a:ext cx="1012697" cy="677418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83563" y="32003"/>
              <a:ext cx="1622298" cy="677418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10967" y="32003"/>
              <a:ext cx="707898" cy="677418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23971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0650">
              <a:lnSpc>
                <a:spcPct val="100000"/>
              </a:lnSpc>
              <a:spcBef>
                <a:spcPts val="100"/>
              </a:spcBef>
            </a:pPr>
            <a:r>
              <a:rPr dirty="0"/>
              <a:t>KB국민</a:t>
            </a:r>
            <a:r>
              <a:rPr dirty="0" spc="-15"/>
              <a:t> </a:t>
            </a:r>
            <a:r>
              <a:rPr dirty="0"/>
              <a:t>스타뱅킹</a:t>
            </a:r>
            <a:r>
              <a:rPr dirty="0" spc="-5"/>
              <a:t> </a:t>
            </a:r>
            <a:r>
              <a:rPr dirty="0"/>
              <a:t>앱 </a:t>
            </a:r>
            <a:r>
              <a:rPr dirty="0" spc="-20"/>
              <a:t>신청하기</a:t>
            </a:r>
          </a:p>
        </p:txBody>
      </p:sp>
      <p:sp>
        <p:nvSpPr>
          <p:cNvPr id="25" name="object 25" descr=""/>
          <p:cNvSpPr txBox="1"/>
          <p:nvPr/>
        </p:nvSpPr>
        <p:spPr>
          <a:xfrm>
            <a:off x="78739" y="727709"/>
            <a:ext cx="241427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기존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계좌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사용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시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50" b="1">
                <a:solidFill>
                  <a:srgbClr val="683C2D"/>
                </a:solidFill>
                <a:latin typeface="맑은 고딕"/>
                <a:cs typeface="맑은 고딕"/>
              </a:rPr>
              <a:t>①</a:t>
            </a:r>
            <a:endParaRPr sz="2000">
              <a:latin typeface="맑은 고딕"/>
              <a:cs typeface="맑은 고딕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5555741" y="2544317"/>
            <a:ext cx="584200" cy="325120"/>
          </a:xfrm>
          <a:custGeom>
            <a:avLst/>
            <a:gdLst/>
            <a:ahLst/>
            <a:cxnLst/>
            <a:rect l="l" t="t" r="r" b="b"/>
            <a:pathLst>
              <a:path w="584200" h="325119">
                <a:moveTo>
                  <a:pt x="0" y="324612"/>
                </a:moveTo>
                <a:lnTo>
                  <a:pt x="583691" y="324612"/>
                </a:lnTo>
                <a:lnTo>
                  <a:pt x="583691" y="0"/>
                </a:lnTo>
                <a:lnTo>
                  <a:pt x="0" y="0"/>
                </a:lnTo>
                <a:lnTo>
                  <a:pt x="0" y="324612"/>
                </a:lnTo>
                <a:close/>
              </a:path>
            </a:pathLst>
          </a:custGeom>
          <a:ln w="4445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27" name="object 27" descr=""/>
          <p:cNvGraphicFramePr>
            <a:graphicFrameLocks noGrp="1"/>
          </p:cNvGraphicFramePr>
          <p:nvPr/>
        </p:nvGraphicFramePr>
        <p:xfrm>
          <a:off x="3234689" y="1085037"/>
          <a:ext cx="3164840" cy="49498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7195"/>
                <a:gridCol w="2377440"/>
                <a:gridCol w="356869"/>
              </a:tblGrid>
              <a:tr h="895985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dirty="0" sz="1500" spc="-10" b="1">
                          <a:solidFill>
                            <a:srgbClr val="683C2D"/>
                          </a:solidFill>
                          <a:latin typeface="Calibri"/>
                          <a:cs typeface="Calibri"/>
                        </a:rPr>
                        <a:t>②</a:t>
                      </a:r>
                      <a:r>
                        <a:rPr dirty="0" sz="1500" spc="-1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상품가입</a:t>
                      </a:r>
                      <a:r>
                        <a:rPr dirty="0" sz="1500" spc="-10" b="1">
                          <a:solidFill>
                            <a:srgbClr val="683C2D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1500" spc="-1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관리</a:t>
                      </a:r>
                      <a:r>
                        <a:rPr dirty="0" sz="1500" spc="-10" b="1">
                          <a:solidFill>
                            <a:srgbClr val="683C2D"/>
                          </a:solidFill>
                          <a:latin typeface="Calibri"/>
                          <a:cs typeface="Calibri"/>
                        </a:rPr>
                        <a:t>→</a:t>
                      </a:r>
                      <a:r>
                        <a:rPr dirty="0" sz="1500" spc="-1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입출금</a:t>
                      </a:r>
                      <a:r>
                        <a:rPr dirty="0" sz="1500" spc="-10" b="1">
                          <a:solidFill>
                            <a:srgbClr val="683C2D"/>
                          </a:solidFill>
                          <a:latin typeface="Calibri"/>
                          <a:cs typeface="Calibri"/>
                        </a:rPr>
                        <a:t>→</a:t>
                      </a:r>
                      <a:endParaRPr sz="1500">
                        <a:latin typeface="Calibri"/>
                        <a:cs typeface="Calibri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1500" spc="-1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「</a:t>
                      </a:r>
                      <a:r>
                        <a:rPr dirty="0" sz="1500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대학교</a:t>
                      </a:r>
                      <a:r>
                        <a:rPr dirty="0" sz="1500" spc="-190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500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학생증</a:t>
                      </a:r>
                      <a:r>
                        <a:rPr dirty="0" sz="1500" spc="-195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500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체크카드</a:t>
                      </a:r>
                      <a:r>
                        <a:rPr dirty="0" sz="1500" spc="-190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500" b="1">
                          <a:solidFill>
                            <a:srgbClr val="FF0000"/>
                          </a:solidFill>
                          <a:latin typeface="맑은 고딕"/>
                          <a:cs typeface="맑은 고딕"/>
                        </a:rPr>
                        <a:t>만들기</a:t>
                      </a:r>
                      <a:r>
                        <a:rPr dirty="0" sz="1500" spc="-5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」</a:t>
                      </a:r>
                      <a:endParaRPr sz="1500">
                        <a:latin typeface="맑은 고딕"/>
                        <a:cs typeface="맑은 고딕"/>
                      </a:endParaRPr>
                    </a:p>
                  </a:txBody>
                  <a:tcPr marL="0" marR="0" marB="0" marT="208915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DF6D2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56679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2063114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50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①</a:t>
                      </a:r>
                      <a:endParaRPr sz="15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144145">
                        <a:lnSpc>
                          <a:spcPts val="1220"/>
                        </a:lnSpc>
                      </a:pPr>
                      <a:r>
                        <a:rPr dirty="0" sz="150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②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87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C000"/>
                      </a:solidFill>
                      <a:prstDash val="solid"/>
                    </a:lnL>
                    <a:lnR w="57150">
                      <a:solidFill>
                        <a:srgbClr val="FF0000"/>
                      </a:solidFill>
                      <a:prstDash val="solid"/>
                    </a:lnR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FF0000"/>
                      </a:solidFill>
                      <a:prstDash val="solid"/>
                    </a:lnL>
                    <a:lnR w="57150">
                      <a:solidFill>
                        <a:srgbClr val="FF0000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FF0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8" name="object 2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1211" y="2072639"/>
            <a:ext cx="2926079" cy="3750564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119378" y="1103249"/>
            <a:ext cx="0" cy="4999355"/>
          </a:xfrm>
          <a:custGeom>
            <a:avLst/>
            <a:gdLst/>
            <a:ahLst/>
            <a:cxnLst/>
            <a:rect l="l" t="t" r="r" b="b"/>
            <a:pathLst>
              <a:path w="0" h="4999355">
                <a:moveTo>
                  <a:pt x="0" y="0"/>
                </a:moveTo>
                <a:lnTo>
                  <a:pt x="0" y="4999101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13028" y="1103249"/>
            <a:ext cx="3247390" cy="4999355"/>
          </a:xfrm>
          <a:custGeom>
            <a:avLst/>
            <a:gdLst/>
            <a:ahLst/>
            <a:cxnLst/>
            <a:rect l="l" t="t" r="r" b="b"/>
            <a:pathLst>
              <a:path w="3247390" h="4999355">
                <a:moveTo>
                  <a:pt x="3240533" y="0"/>
                </a:moveTo>
                <a:lnTo>
                  <a:pt x="3240533" y="4999101"/>
                </a:lnTo>
              </a:path>
              <a:path w="3247390" h="4999355">
                <a:moveTo>
                  <a:pt x="0" y="4992751"/>
                </a:moveTo>
                <a:lnTo>
                  <a:pt x="3246883" y="4992751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119378" y="1109599"/>
            <a:ext cx="3234690" cy="899794"/>
          </a:xfrm>
          <a:prstGeom prst="rect">
            <a:avLst/>
          </a:prstGeom>
          <a:solidFill>
            <a:srgbClr val="FDF6D2"/>
          </a:solidFill>
          <a:ln w="12700">
            <a:solidFill>
              <a:srgbClr val="FFC000"/>
            </a:solidFill>
          </a:ln>
        </p:spPr>
        <p:txBody>
          <a:bodyPr wrap="square" lIns="0" tIns="21082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660"/>
              </a:spcBef>
            </a:pPr>
            <a:r>
              <a:rPr dirty="0" sz="1500" spc="-10" b="1">
                <a:solidFill>
                  <a:srgbClr val="683C2D"/>
                </a:solidFill>
                <a:latin typeface="Calibri"/>
                <a:cs typeface="Calibri"/>
              </a:rPr>
              <a:t>④</a:t>
            </a:r>
            <a:r>
              <a:rPr dirty="0" sz="1500" spc="-10" b="1">
                <a:solidFill>
                  <a:srgbClr val="683C2D"/>
                </a:solidFill>
                <a:latin typeface="맑은 고딕"/>
                <a:cs typeface="맑은 고딕"/>
              </a:rPr>
              <a:t>보유계좌</a:t>
            </a:r>
            <a:r>
              <a:rPr dirty="0" sz="1500" spc="-17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b="1">
                <a:solidFill>
                  <a:srgbClr val="683C2D"/>
                </a:solidFill>
                <a:latin typeface="맑은 고딕"/>
                <a:cs typeface="맑은 고딕"/>
              </a:rPr>
              <a:t>확인</a:t>
            </a:r>
            <a:r>
              <a:rPr dirty="0" sz="1500" spc="-17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60" b="1">
                <a:solidFill>
                  <a:srgbClr val="683C2D"/>
                </a:solidFill>
                <a:latin typeface="맑은 고딕"/>
                <a:cs typeface="맑은 고딕"/>
              </a:rPr>
              <a:t>후</a:t>
            </a:r>
            <a:endParaRPr sz="1500">
              <a:latin typeface="맑은 고딕"/>
              <a:cs typeface="맑은 고딕"/>
            </a:endParaRPr>
          </a:p>
          <a:p>
            <a:pPr algn="ctr">
              <a:lnSpc>
                <a:spcPct val="100000"/>
              </a:lnSpc>
            </a:pPr>
            <a:r>
              <a:rPr dirty="0" sz="1500" spc="-10" b="1">
                <a:solidFill>
                  <a:srgbClr val="683C2D"/>
                </a:solidFill>
                <a:latin typeface="맑은 고딕"/>
                <a:cs typeface="맑은 고딕"/>
              </a:rPr>
              <a:t>대학교</a:t>
            </a:r>
            <a:r>
              <a:rPr dirty="0" sz="1500" spc="-16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10" b="1">
                <a:solidFill>
                  <a:srgbClr val="683C2D"/>
                </a:solidFill>
                <a:latin typeface="맑은 고딕"/>
                <a:cs typeface="맑은 고딕"/>
              </a:rPr>
              <a:t>학생증체크카드</a:t>
            </a:r>
            <a:r>
              <a:rPr dirty="0" sz="1500" spc="-16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25" b="1">
                <a:solidFill>
                  <a:srgbClr val="683C2D"/>
                </a:solidFill>
                <a:latin typeface="맑은 고딕"/>
                <a:cs typeface="맑은 고딕"/>
              </a:rPr>
              <a:t>만들기</a:t>
            </a:r>
            <a:endParaRPr sz="1500">
              <a:latin typeface="맑은 고딕"/>
              <a:cs typeface="맑은 고딕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3511296" y="1103249"/>
            <a:ext cx="3054350" cy="4999355"/>
          </a:xfrm>
          <a:custGeom>
            <a:avLst/>
            <a:gdLst/>
            <a:ahLst/>
            <a:cxnLst/>
            <a:rect l="l" t="t" r="r" b="b"/>
            <a:pathLst>
              <a:path w="3054350" h="4999355">
                <a:moveTo>
                  <a:pt x="6350" y="0"/>
                </a:moveTo>
                <a:lnTo>
                  <a:pt x="6350" y="4999101"/>
                </a:lnTo>
              </a:path>
              <a:path w="3054350" h="4999355">
                <a:moveTo>
                  <a:pt x="3048000" y="0"/>
                </a:moveTo>
                <a:lnTo>
                  <a:pt x="3048000" y="4999101"/>
                </a:lnTo>
              </a:path>
              <a:path w="3054350" h="4999355">
                <a:moveTo>
                  <a:pt x="0" y="4992751"/>
                </a:moveTo>
                <a:lnTo>
                  <a:pt x="3054350" y="4992751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7" name="object 7" descr=""/>
          <p:cNvGrpSpPr/>
          <p:nvPr/>
        </p:nvGrpSpPr>
        <p:grpSpPr>
          <a:xfrm>
            <a:off x="236220" y="2072639"/>
            <a:ext cx="3048000" cy="3931920"/>
            <a:chOff x="236220" y="2072639"/>
            <a:chExt cx="3048000" cy="3931920"/>
          </a:xfrm>
        </p:grpSpPr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6220" y="4291583"/>
              <a:ext cx="3048000" cy="1693164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355854" y="5662422"/>
              <a:ext cx="2047239" cy="323215"/>
            </a:xfrm>
            <a:custGeom>
              <a:avLst/>
              <a:gdLst/>
              <a:ahLst/>
              <a:cxnLst/>
              <a:rect l="l" t="t" r="r" b="b"/>
              <a:pathLst>
                <a:path w="2047239" h="323214">
                  <a:moveTo>
                    <a:pt x="0" y="323087"/>
                  </a:moveTo>
                  <a:lnTo>
                    <a:pt x="2046732" y="323087"/>
                  </a:lnTo>
                  <a:lnTo>
                    <a:pt x="2046732" y="0"/>
                  </a:lnTo>
                  <a:lnTo>
                    <a:pt x="0" y="0"/>
                  </a:lnTo>
                  <a:lnTo>
                    <a:pt x="0" y="323087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6220" y="2072639"/>
              <a:ext cx="3048000" cy="2174748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355854" y="3330701"/>
              <a:ext cx="2828925" cy="917575"/>
            </a:xfrm>
            <a:custGeom>
              <a:avLst/>
              <a:gdLst/>
              <a:ahLst/>
              <a:cxnLst/>
              <a:rect l="l" t="t" r="r" b="b"/>
              <a:pathLst>
                <a:path w="2828925" h="917575">
                  <a:moveTo>
                    <a:pt x="0" y="917448"/>
                  </a:moveTo>
                  <a:lnTo>
                    <a:pt x="2828544" y="917448"/>
                  </a:lnTo>
                  <a:lnTo>
                    <a:pt x="2828544" y="0"/>
                  </a:lnTo>
                  <a:lnTo>
                    <a:pt x="0" y="0"/>
                  </a:lnTo>
                  <a:lnTo>
                    <a:pt x="0" y="917448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 descr=""/>
          <p:cNvSpPr txBox="1"/>
          <p:nvPr/>
        </p:nvSpPr>
        <p:spPr>
          <a:xfrm>
            <a:off x="3517646" y="1109599"/>
            <a:ext cx="3041650" cy="899794"/>
          </a:xfrm>
          <a:prstGeom prst="rect">
            <a:avLst/>
          </a:prstGeom>
          <a:solidFill>
            <a:srgbClr val="FDF6D2"/>
          </a:solidFill>
          <a:ln w="12700">
            <a:solidFill>
              <a:srgbClr val="FFC000"/>
            </a:solidFill>
          </a:ln>
        </p:spPr>
        <p:txBody>
          <a:bodyPr wrap="square" lIns="0" tIns="571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150">
              <a:latin typeface="Times New Roman"/>
              <a:cs typeface="Times New Roman"/>
            </a:endParaRPr>
          </a:p>
          <a:p>
            <a:pPr marL="484505">
              <a:lnSpc>
                <a:spcPct val="100000"/>
              </a:lnSpc>
            </a:pPr>
            <a:r>
              <a:rPr dirty="0" sz="1500" spc="-20" b="1">
                <a:solidFill>
                  <a:srgbClr val="683C2D"/>
                </a:solidFill>
                <a:latin typeface="Calibri"/>
                <a:cs typeface="Calibri"/>
              </a:rPr>
              <a:t>⑤</a:t>
            </a:r>
            <a:r>
              <a:rPr dirty="0" sz="1600" spc="-20" b="1">
                <a:solidFill>
                  <a:srgbClr val="FF0000"/>
                </a:solidFill>
                <a:latin typeface="맑은 고딕"/>
                <a:cs typeface="맑은 고딕"/>
              </a:rPr>
              <a:t>동국대학교</a:t>
            </a:r>
            <a:r>
              <a:rPr dirty="0" sz="1600" spc="-180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500" spc="-20" b="1">
                <a:solidFill>
                  <a:srgbClr val="683C2D"/>
                </a:solidFill>
                <a:latin typeface="맑은 고딕"/>
                <a:cs typeface="맑은 고딕"/>
              </a:rPr>
              <a:t>선택하기</a:t>
            </a:r>
            <a:endParaRPr sz="1500">
              <a:latin typeface="맑은 고딕"/>
              <a:cs typeface="맑은 고딕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3771138" y="5316473"/>
            <a:ext cx="2620010" cy="508000"/>
          </a:xfrm>
          <a:custGeom>
            <a:avLst/>
            <a:gdLst/>
            <a:ahLst/>
            <a:cxnLst/>
            <a:rect l="l" t="t" r="r" b="b"/>
            <a:pathLst>
              <a:path w="2620010" h="508000">
                <a:moveTo>
                  <a:pt x="0" y="507491"/>
                </a:moveTo>
                <a:lnTo>
                  <a:pt x="2619756" y="507491"/>
                </a:lnTo>
                <a:lnTo>
                  <a:pt x="2619756" y="0"/>
                </a:lnTo>
                <a:lnTo>
                  <a:pt x="0" y="0"/>
                </a:lnTo>
                <a:lnTo>
                  <a:pt x="0" y="507491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6713981" y="1103249"/>
            <a:ext cx="3124835" cy="4999355"/>
          </a:xfrm>
          <a:custGeom>
            <a:avLst/>
            <a:gdLst/>
            <a:ahLst/>
            <a:cxnLst/>
            <a:rect l="l" t="t" r="r" b="b"/>
            <a:pathLst>
              <a:path w="3124834" h="4999355">
                <a:moveTo>
                  <a:pt x="6350" y="0"/>
                </a:moveTo>
                <a:lnTo>
                  <a:pt x="6350" y="4999101"/>
                </a:lnTo>
              </a:path>
              <a:path w="3124834" h="4999355">
                <a:moveTo>
                  <a:pt x="3118231" y="0"/>
                </a:moveTo>
                <a:lnTo>
                  <a:pt x="3118231" y="4999101"/>
                </a:lnTo>
              </a:path>
              <a:path w="3124834" h="4999355">
                <a:moveTo>
                  <a:pt x="0" y="4992751"/>
                </a:moveTo>
                <a:lnTo>
                  <a:pt x="3124581" y="4992751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6720331" y="1109599"/>
            <a:ext cx="3112135" cy="899794"/>
          </a:xfrm>
          <a:prstGeom prst="rect">
            <a:avLst/>
          </a:prstGeom>
          <a:solidFill>
            <a:srgbClr val="FDF6D2"/>
          </a:solidFill>
          <a:ln w="12700">
            <a:solidFill>
              <a:srgbClr val="FFC000"/>
            </a:solidFill>
          </a:ln>
        </p:spPr>
        <p:txBody>
          <a:bodyPr wrap="square" lIns="0" tIns="38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Times New Roman"/>
              <a:cs typeface="Times New Roman"/>
            </a:endParaRPr>
          </a:p>
          <a:p>
            <a:pPr marL="413384">
              <a:lnSpc>
                <a:spcPct val="100000"/>
              </a:lnSpc>
            </a:pPr>
            <a:r>
              <a:rPr dirty="0" sz="1500" b="1">
                <a:solidFill>
                  <a:srgbClr val="683C2D"/>
                </a:solidFill>
                <a:latin typeface="Calibri"/>
                <a:cs typeface="Calibri"/>
              </a:rPr>
              <a:t>⑥</a:t>
            </a:r>
            <a:r>
              <a:rPr dirty="0" sz="1500" b="1">
                <a:solidFill>
                  <a:srgbClr val="683C2D"/>
                </a:solidFill>
                <a:latin typeface="맑은 고딕"/>
                <a:cs typeface="맑은 고딕"/>
              </a:rPr>
              <a:t>체크카드</a:t>
            </a:r>
            <a:r>
              <a:rPr dirty="0" sz="1500" spc="-19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b="1">
                <a:solidFill>
                  <a:srgbClr val="683C2D"/>
                </a:solidFill>
                <a:latin typeface="맑은 고딕"/>
                <a:cs typeface="맑은 고딕"/>
              </a:rPr>
              <a:t>발급</a:t>
            </a:r>
            <a:r>
              <a:rPr dirty="0" sz="1500" spc="-19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b="1">
                <a:solidFill>
                  <a:srgbClr val="683C2D"/>
                </a:solidFill>
                <a:latin typeface="맑은 고딕"/>
                <a:cs typeface="맑은 고딕"/>
              </a:rPr>
              <a:t>정보</a:t>
            </a:r>
            <a:r>
              <a:rPr dirty="0" sz="1500" spc="-19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25" b="1">
                <a:solidFill>
                  <a:srgbClr val="683C2D"/>
                </a:solidFill>
                <a:latin typeface="맑은 고딕"/>
                <a:cs typeface="맑은 고딕"/>
              </a:rPr>
              <a:t>입력</a:t>
            </a:r>
            <a:endParaRPr sz="1500">
              <a:latin typeface="맑은 고딕"/>
              <a:cs typeface="맑은 고딕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6914388" y="2310383"/>
            <a:ext cx="2723515" cy="3568065"/>
            <a:chOff x="6914388" y="2310383"/>
            <a:chExt cx="2723515" cy="3568065"/>
          </a:xfrm>
        </p:grpSpPr>
        <p:pic>
          <p:nvPicPr>
            <p:cNvPr id="17" name="object 1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14388" y="2310383"/>
              <a:ext cx="2723388" cy="2596896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14388" y="4914900"/>
              <a:ext cx="2685288" cy="963168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6996684" y="3064763"/>
              <a:ext cx="375285" cy="205740"/>
            </a:xfrm>
            <a:custGeom>
              <a:avLst/>
              <a:gdLst/>
              <a:ahLst/>
              <a:cxnLst/>
              <a:rect l="l" t="t" r="r" b="b"/>
              <a:pathLst>
                <a:path w="375284" h="205739">
                  <a:moveTo>
                    <a:pt x="374903" y="0"/>
                  </a:moveTo>
                  <a:lnTo>
                    <a:pt x="0" y="0"/>
                  </a:lnTo>
                  <a:lnTo>
                    <a:pt x="0" y="205739"/>
                  </a:lnTo>
                  <a:lnTo>
                    <a:pt x="374903" y="205739"/>
                  </a:lnTo>
                  <a:lnTo>
                    <a:pt x="3749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 descr=""/>
          <p:cNvSpPr txBox="1"/>
          <p:nvPr/>
        </p:nvSpPr>
        <p:spPr>
          <a:xfrm>
            <a:off x="7900225" y="3882961"/>
            <a:ext cx="504825" cy="127000"/>
          </a:xfrm>
          <a:prstGeom prst="rect">
            <a:avLst/>
          </a:prstGeom>
          <a:solidFill>
            <a:srgbClr val="F1F1F1"/>
          </a:solidFill>
        </p:spPr>
        <p:txBody>
          <a:bodyPr wrap="square" lIns="0" tIns="0" rIns="0" bIns="0" rtlCol="0" vert="horz">
            <a:spAutoFit/>
          </a:bodyPr>
          <a:lstStyle/>
          <a:p>
            <a:pPr marL="5080">
              <a:lnSpc>
                <a:spcPct val="100000"/>
              </a:lnSpc>
            </a:pPr>
            <a:r>
              <a:rPr dirty="0" sz="800" b="1">
                <a:solidFill>
                  <a:srgbClr val="683C2D"/>
                </a:solidFill>
                <a:latin typeface="맑은 고딕"/>
                <a:cs typeface="맑은 고딕"/>
              </a:rPr>
              <a:t>홍</a:t>
            </a:r>
            <a:r>
              <a:rPr dirty="0" sz="800" spc="-1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800" b="1">
                <a:solidFill>
                  <a:srgbClr val="683C2D"/>
                </a:solidFill>
                <a:latin typeface="맑은 고딕"/>
                <a:cs typeface="맑은 고딕"/>
              </a:rPr>
              <a:t>길</a:t>
            </a:r>
            <a:r>
              <a:rPr dirty="0" sz="800" spc="-1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800" spc="-50" b="1">
                <a:solidFill>
                  <a:srgbClr val="683C2D"/>
                </a:solidFill>
                <a:latin typeface="맑은 고딕"/>
                <a:cs typeface="맑은 고딕"/>
              </a:rPr>
              <a:t>동</a:t>
            </a:r>
            <a:endParaRPr sz="800">
              <a:latin typeface="맑은 고딕"/>
              <a:cs typeface="맑은 고딕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78739" y="727709"/>
            <a:ext cx="241427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기존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계좌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사용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시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50" b="1">
                <a:solidFill>
                  <a:srgbClr val="683C2D"/>
                </a:solidFill>
                <a:latin typeface="맑은 고딕"/>
                <a:cs typeface="맑은 고딕"/>
              </a:rPr>
              <a:t>②</a:t>
            </a:r>
            <a:endParaRPr sz="2000">
              <a:latin typeface="맑은 고딕"/>
              <a:cs typeface="맑은 고딕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0" y="32003"/>
            <a:ext cx="4338320" cy="677545"/>
            <a:chOff x="0" y="32003"/>
            <a:chExt cx="4338320" cy="677545"/>
          </a:xfrm>
        </p:grpSpPr>
        <p:pic>
          <p:nvPicPr>
            <p:cNvPr id="23" name="object 2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32003"/>
              <a:ext cx="662178" cy="677418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9079" y="32003"/>
              <a:ext cx="1012697" cy="677418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75360" y="32003"/>
              <a:ext cx="1622298" cy="677418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02764" y="32003"/>
              <a:ext cx="707898" cy="677418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15767" y="32003"/>
              <a:ext cx="1622297" cy="677418"/>
            </a:xfrm>
            <a:prstGeom prst="rect">
              <a:avLst/>
            </a:prstGeom>
          </p:spPr>
        </p:pic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KB국민</a:t>
            </a:r>
            <a:r>
              <a:rPr dirty="0" spc="-15"/>
              <a:t> </a:t>
            </a:r>
            <a:r>
              <a:rPr dirty="0"/>
              <a:t>스타뱅킹</a:t>
            </a:r>
            <a:r>
              <a:rPr dirty="0" spc="-5"/>
              <a:t> </a:t>
            </a:r>
            <a:r>
              <a:rPr dirty="0"/>
              <a:t>앱 </a:t>
            </a:r>
            <a:r>
              <a:rPr dirty="0" spc="-20"/>
              <a:t>신청하기</a:t>
            </a:r>
          </a:p>
        </p:txBody>
      </p:sp>
      <p:sp>
        <p:nvSpPr>
          <p:cNvPr id="29" name="object 2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212341" y="1138300"/>
            <a:ext cx="0" cy="5063490"/>
          </a:xfrm>
          <a:custGeom>
            <a:avLst/>
            <a:gdLst/>
            <a:ahLst/>
            <a:cxnLst/>
            <a:rect l="l" t="t" r="r" b="b"/>
            <a:pathLst>
              <a:path w="0" h="5063490">
                <a:moveTo>
                  <a:pt x="0" y="0"/>
                </a:moveTo>
                <a:lnTo>
                  <a:pt x="0" y="5063477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1205991" y="1138300"/>
            <a:ext cx="3408045" cy="5063490"/>
          </a:xfrm>
          <a:custGeom>
            <a:avLst/>
            <a:gdLst/>
            <a:ahLst/>
            <a:cxnLst/>
            <a:rect l="l" t="t" r="r" b="b"/>
            <a:pathLst>
              <a:path w="3408045" h="5063490">
                <a:moveTo>
                  <a:pt x="3401187" y="0"/>
                </a:moveTo>
                <a:lnTo>
                  <a:pt x="3401187" y="5063477"/>
                </a:lnTo>
              </a:path>
              <a:path w="3408045" h="5063490">
                <a:moveTo>
                  <a:pt x="0" y="5057127"/>
                </a:moveTo>
                <a:lnTo>
                  <a:pt x="3407537" y="5057127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1212341" y="1144650"/>
            <a:ext cx="3395345" cy="911225"/>
          </a:xfrm>
          <a:prstGeom prst="rect">
            <a:avLst/>
          </a:prstGeom>
          <a:solidFill>
            <a:srgbClr val="FDF6D2"/>
          </a:solidFill>
          <a:ln w="12700">
            <a:solidFill>
              <a:srgbClr val="FFC000"/>
            </a:solidFill>
          </a:ln>
        </p:spPr>
        <p:txBody>
          <a:bodyPr wrap="square" lIns="0" tIns="19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 sz="1500" spc="-10" b="1">
                <a:solidFill>
                  <a:srgbClr val="683C2D"/>
                </a:solidFill>
                <a:latin typeface="Calibri"/>
                <a:cs typeface="Calibri"/>
              </a:rPr>
              <a:t>⑦</a:t>
            </a:r>
            <a:r>
              <a:rPr dirty="0" sz="1500" spc="-10" b="1">
                <a:solidFill>
                  <a:srgbClr val="683C2D"/>
                </a:solidFill>
                <a:latin typeface="맑은 고딕"/>
                <a:cs typeface="맑은 고딕"/>
              </a:rPr>
              <a:t>본인인증</a:t>
            </a:r>
            <a:endParaRPr sz="1500">
              <a:latin typeface="맑은 고딕"/>
              <a:cs typeface="맑은 고딕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1481327" y="2330195"/>
            <a:ext cx="2857500" cy="3686810"/>
            <a:chOff x="1481327" y="2330195"/>
            <a:chExt cx="2857500" cy="368681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81327" y="2330195"/>
              <a:ext cx="2857500" cy="3686555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1830323" y="4428744"/>
              <a:ext cx="698500" cy="160020"/>
            </a:xfrm>
            <a:custGeom>
              <a:avLst/>
              <a:gdLst/>
              <a:ahLst/>
              <a:cxnLst/>
              <a:rect l="l" t="t" r="r" b="b"/>
              <a:pathLst>
                <a:path w="698500" h="160020">
                  <a:moveTo>
                    <a:pt x="697992" y="0"/>
                  </a:moveTo>
                  <a:lnTo>
                    <a:pt x="0" y="0"/>
                  </a:lnTo>
                  <a:lnTo>
                    <a:pt x="0" y="160019"/>
                  </a:lnTo>
                  <a:lnTo>
                    <a:pt x="697992" y="160019"/>
                  </a:lnTo>
                  <a:lnTo>
                    <a:pt x="697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604009" y="5491733"/>
              <a:ext cx="2653665" cy="338455"/>
            </a:xfrm>
            <a:custGeom>
              <a:avLst/>
              <a:gdLst/>
              <a:ahLst/>
              <a:cxnLst/>
              <a:rect l="l" t="t" r="r" b="b"/>
              <a:pathLst>
                <a:path w="2653665" h="338454">
                  <a:moveTo>
                    <a:pt x="0" y="338327"/>
                  </a:moveTo>
                  <a:lnTo>
                    <a:pt x="2653283" y="338327"/>
                  </a:lnTo>
                  <a:lnTo>
                    <a:pt x="2653283" y="0"/>
                  </a:lnTo>
                  <a:lnTo>
                    <a:pt x="0" y="0"/>
                  </a:lnTo>
                  <a:lnTo>
                    <a:pt x="0" y="338327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/>
          <p:nvPr/>
        </p:nvSpPr>
        <p:spPr>
          <a:xfrm>
            <a:off x="5077714" y="1138300"/>
            <a:ext cx="3408045" cy="5063490"/>
          </a:xfrm>
          <a:custGeom>
            <a:avLst/>
            <a:gdLst/>
            <a:ahLst/>
            <a:cxnLst/>
            <a:rect l="l" t="t" r="r" b="b"/>
            <a:pathLst>
              <a:path w="3408045" h="5063490">
                <a:moveTo>
                  <a:pt x="6350" y="0"/>
                </a:moveTo>
                <a:lnTo>
                  <a:pt x="6350" y="5063477"/>
                </a:lnTo>
              </a:path>
              <a:path w="3408045" h="5063490">
                <a:moveTo>
                  <a:pt x="3401187" y="0"/>
                </a:moveTo>
                <a:lnTo>
                  <a:pt x="3401187" y="5063477"/>
                </a:lnTo>
              </a:path>
              <a:path w="3408045" h="5063490">
                <a:moveTo>
                  <a:pt x="0" y="5057127"/>
                </a:moveTo>
                <a:lnTo>
                  <a:pt x="3407537" y="5057127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5084064" y="1144650"/>
            <a:ext cx="3395345" cy="911225"/>
          </a:xfrm>
          <a:prstGeom prst="rect">
            <a:avLst/>
          </a:prstGeom>
          <a:solidFill>
            <a:srgbClr val="FDF6D2"/>
          </a:solidFill>
          <a:ln w="12700">
            <a:solidFill>
              <a:srgbClr val="FFC000"/>
            </a:solidFill>
          </a:ln>
        </p:spPr>
        <p:txBody>
          <a:bodyPr wrap="square" lIns="0" tIns="19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Times New Roman"/>
              <a:cs typeface="Times New Roman"/>
            </a:endParaRPr>
          </a:p>
          <a:p>
            <a:pPr marL="977900">
              <a:lnSpc>
                <a:spcPct val="100000"/>
              </a:lnSpc>
            </a:pPr>
            <a:r>
              <a:rPr dirty="0" sz="1500" b="1">
                <a:solidFill>
                  <a:srgbClr val="683C2D"/>
                </a:solidFill>
                <a:latin typeface="Calibri"/>
                <a:cs typeface="Calibri"/>
              </a:rPr>
              <a:t>⑧</a:t>
            </a:r>
            <a:r>
              <a:rPr dirty="0" sz="1500" b="1">
                <a:solidFill>
                  <a:srgbClr val="683C2D"/>
                </a:solidFill>
                <a:latin typeface="맑은 고딕"/>
                <a:cs typeface="맑은 고딕"/>
              </a:rPr>
              <a:t>카드발급</a:t>
            </a:r>
            <a:r>
              <a:rPr dirty="0" sz="1500" spc="-19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25" b="1">
                <a:solidFill>
                  <a:srgbClr val="683C2D"/>
                </a:solidFill>
                <a:latin typeface="맑은 고딕"/>
                <a:cs typeface="맑은 고딕"/>
              </a:rPr>
              <a:t>완료</a:t>
            </a:r>
            <a:endParaRPr sz="1500">
              <a:latin typeface="맑은 고딕"/>
              <a:cs typeface="맑은 고딕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5401055" y="2400300"/>
            <a:ext cx="2761615" cy="3546475"/>
            <a:chOff x="5401055" y="2400300"/>
            <a:chExt cx="2761615" cy="3546475"/>
          </a:xfrm>
        </p:grpSpPr>
        <p:pic>
          <p:nvPicPr>
            <p:cNvPr id="12" name="object 1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01055" y="2400300"/>
              <a:ext cx="2761488" cy="3546348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5969507" y="2854451"/>
              <a:ext cx="243840" cy="151130"/>
            </a:xfrm>
            <a:custGeom>
              <a:avLst/>
              <a:gdLst/>
              <a:ahLst/>
              <a:cxnLst/>
              <a:rect l="l" t="t" r="r" b="b"/>
              <a:pathLst>
                <a:path w="243839" h="151130">
                  <a:moveTo>
                    <a:pt x="243839" y="0"/>
                  </a:moveTo>
                  <a:lnTo>
                    <a:pt x="0" y="0"/>
                  </a:lnTo>
                  <a:lnTo>
                    <a:pt x="0" y="150875"/>
                  </a:lnTo>
                  <a:lnTo>
                    <a:pt x="243839" y="150875"/>
                  </a:lnTo>
                  <a:lnTo>
                    <a:pt x="243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5482589" y="5491733"/>
              <a:ext cx="2600325" cy="335280"/>
            </a:xfrm>
            <a:custGeom>
              <a:avLst/>
              <a:gdLst/>
              <a:ahLst/>
              <a:cxnLst/>
              <a:rect l="l" t="t" r="r" b="b"/>
              <a:pathLst>
                <a:path w="2600325" h="335279">
                  <a:moveTo>
                    <a:pt x="0" y="335280"/>
                  </a:moveTo>
                  <a:lnTo>
                    <a:pt x="2599943" y="335280"/>
                  </a:lnTo>
                  <a:lnTo>
                    <a:pt x="2599943" y="0"/>
                  </a:lnTo>
                  <a:lnTo>
                    <a:pt x="0" y="0"/>
                  </a:lnTo>
                  <a:lnTo>
                    <a:pt x="0" y="335280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"/>
          <p:cNvSpPr txBox="1"/>
          <p:nvPr/>
        </p:nvSpPr>
        <p:spPr>
          <a:xfrm>
            <a:off x="78739" y="727709"/>
            <a:ext cx="241427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기존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계좌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사용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시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50" b="1">
                <a:solidFill>
                  <a:srgbClr val="683C2D"/>
                </a:solidFill>
                <a:latin typeface="맑은 고딕"/>
                <a:cs typeface="맑은 고딕"/>
              </a:rPr>
              <a:t>③</a:t>
            </a:r>
            <a:endParaRPr sz="2000">
              <a:latin typeface="맑은 고딕"/>
              <a:cs typeface="맑은 고딕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0" y="32003"/>
            <a:ext cx="4338320" cy="677545"/>
            <a:chOff x="0" y="32003"/>
            <a:chExt cx="4338320" cy="677545"/>
          </a:xfrm>
        </p:grpSpPr>
        <p:pic>
          <p:nvPicPr>
            <p:cNvPr id="17" name="object 1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2003"/>
              <a:ext cx="662178" cy="677418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9079" y="32003"/>
              <a:ext cx="1012697" cy="677418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5360" y="32003"/>
              <a:ext cx="1622298" cy="677418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02764" y="32003"/>
              <a:ext cx="707898" cy="677418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15767" y="32003"/>
              <a:ext cx="1622297" cy="677418"/>
            </a:xfrm>
            <a:prstGeom prst="rect">
              <a:avLst/>
            </a:prstGeom>
          </p:spPr>
        </p:pic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KB국민</a:t>
            </a:r>
            <a:r>
              <a:rPr dirty="0" spc="-15"/>
              <a:t> </a:t>
            </a:r>
            <a:r>
              <a:rPr dirty="0"/>
              <a:t>스타뱅킹</a:t>
            </a:r>
            <a:r>
              <a:rPr dirty="0" spc="-5"/>
              <a:t> </a:t>
            </a:r>
            <a:r>
              <a:rPr dirty="0"/>
              <a:t>앱 </a:t>
            </a:r>
            <a:r>
              <a:rPr dirty="0" spc="-20"/>
              <a:t>신청하기</a:t>
            </a:r>
          </a:p>
        </p:txBody>
      </p:sp>
      <p:sp>
        <p:nvSpPr>
          <p:cNvPr id="23" name="object 2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dc:title>PowerPoint 프레젠테이션</dc:title>
  <dcterms:created xsi:type="dcterms:W3CDTF">2026-08-25T10:17:36Z</dcterms:created>
  <dcterms:modified xsi:type="dcterms:W3CDTF">2026-08-25T10:17:36Z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2026-07-21T00:00:00Z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2026-08-25T00:00:00Z</vt:filetime>
  </property>
  <property fmtid="{D5CDD505-2E9C-101B-9397-08002B2CF9AE}" pid="5" name="Producer">
    <vt:lpwstr>Microsoft® PowerPoint® LTSC</vt:lpwstr>
  </property>
</Properties>
</file>